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62" r:id="rId4"/>
    <p:sldId id="263" r:id="rId5"/>
    <p:sldId id="264" r:id="rId6"/>
    <p:sldId id="265" r:id="rId7"/>
    <p:sldId id="266" r:id="rId8"/>
    <p:sldId id="279" r:id="rId9"/>
    <p:sldId id="280" r:id="rId10"/>
    <p:sldId id="281" r:id="rId11"/>
    <p:sldId id="282" r:id="rId12"/>
    <p:sldId id="286" r:id="rId13"/>
    <p:sldId id="288" r:id="rId14"/>
    <p:sldId id="289" r:id="rId15"/>
    <p:sldId id="290" r:id="rId16"/>
    <p:sldId id="291" r:id="rId17"/>
    <p:sldId id="292" r:id="rId18"/>
    <p:sldId id="259" r:id="rId19"/>
    <p:sldId id="271" r:id="rId20"/>
    <p:sldId id="272" r:id="rId21"/>
    <p:sldId id="273" r:id="rId22"/>
    <p:sldId id="274" r:id="rId23"/>
    <p:sldId id="275" r:id="rId24"/>
    <p:sldId id="276" r:id="rId25"/>
    <p:sldId id="277" r:id="rId26"/>
    <p:sldId id="278" r:id="rId27"/>
    <p:sldId id="283"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94FA992-6A50-4266-800B-3FF7B346AF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6E4980B-D1B2-49E9-9ACD-1E71C6DA765E}" type="slidenum">
              <a:rPr lang="en-US" smtClean="0"/>
              <a:pPr/>
              <a:t>7</a:t>
            </a:fld>
            <a:endParaRPr lang="en-US" smtClean="0"/>
          </a:p>
        </p:txBody>
      </p:sp>
      <p:sp>
        <p:nvSpPr>
          <p:cNvPr id="317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FFE35B2-FC0E-49D4-A90F-0E9E17A0D1C9}" type="slidenum">
              <a:rPr lang="en-US" sz="1200">
                <a:latin typeface="Times New Roman" pitchFamily="18" charset="0"/>
              </a:rPr>
              <a:pPr algn="r" eaLnBrk="0" hangingPunct="0"/>
              <a:t>7</a:t>
            </a:fld>
            <a:endParaRPr lang="en-US" sz="1200">
              <a:latin typeface="Times New Roman" pitchFamily="18" charset="0"/>
            </a:endParaRPr>
          </a:p>
        </p:txBody>
      </p:sp>
      <p:sp>
        <p:nvSpPr>
          <p:cNvPr id="31748" name="Rectangle 2"/>
          <p:cNvSpPr>
            <a:spLocks noGrp="1" noRot="1" noChangeAspect="1" noChangeArrowheads="1" noTextEdit="1"/>
          </p:cNvSpPr>
          <p:nvPr>
            <p:ph type="sldImg"/>
          </p:nvPr>
        </p:nvSpPr>
        <p:spPr>
          <a:xfrm>
            <a:off x="1141413" y="685800"/>
            <a:ext cx="4573587" cy="3430588"/>
          </a:xfrm>
          <a:ln/>
        </p:spPr>
      </p:sp>
      <p:sp>
        <p:nvSpPr>
          <p:cNvPr id="31749" name="Rectangle 3"/>
          <p:cNvSpPr>
            <a:spLocks noGrp="1" noChangeArrowheads="1"/>
          </p:cNvSpPr>
          <p:nvPr>
            <p:ph type="body" idx="1"/>
          </p:nvPr>
        </p:nvSpPr>
        <p:spPr>
          <a:xfrm>
            <a:off x="914400" y="4343400"/>
            <a:ext cx="5029200" cy="4114800"/>
          </a:xfrm>
          <a:noFill/>
          <a:ln/>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09E176-973C-43F9-8190-5A664FDAFA67}" type="slidenum">
              <a:rPr lang="en-US" smtClean="0"/>
              <a:pPr/>
              <a:t>10</a:t>
            </a:fld>
            <a:endParaRPr lang="en-US" smtClean="0"/>
          </a:p>
        </p:txBody>
      </p:sp>
      <p:sp>
        <p:nvSpPr>
          <p:cNvPr id="32771" name="Rectangle 2"/>
          <p:cNvSpPr>
            <a:spLocks noGrp="1" noRot="1" noChangeAspect="1" noChangeArrowheads="1" noTextEdit="1"/>
          </p:cNvSpPr>
          <p:nvPr>
            <p:ph type="sldImg"/>
          </p:nvPr>
        </p:nvSpPr>
        <p:spPr>
          <a:xfrm>
            <a:off x="1143000" y="685800"/>
            <a:ext cx="4573588" cy="3430588"/>
          </a:xfrm>
          <a:ln/>
        </p:spPr>
      </p:sp>
      <p:sp>
        <p:nvSpPr>
          <p:cNvPr id="3277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5A19C50-1A7B-441D-9AA6-91531A31F794}" type="slidenum">
              <a:rPr lang="en-US" smtClean="0"/>
              <a:pPr/>
              <a:t>16</a:t>
            </a:fld>
            <a:endParaRPr lang="en-US" smtClean="0"/>
          </a:p>
        </p:txBody>
      </p:sp>
      <p:sp>
        <p:nvSpPr>
          <p:cNvPr id="337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E29F47D6-5EA4-4FA7-B8E4-DED4A9D67F9A}" type="slidenum">
              <a:rPr lang="en-US" sz="1200">
                <a:latin typeface="Times New Roman" pitchFamily="18" charset="0"/>
              </a:rPr>
              <a:pPr algn="r" eaLnBrk="0" hangingPunct="0"/>
              <a:t>16</a:t>
            </a:fld>
            <a:endParaRPr lang="en-US" sz="1200">
              <a:latin typeface="Times New Roman" pitchFamily="18" charset="0"/>
            </a:endParaRPr>
          </a:p>
        </p:txBody>
      </p:sp>
      <p:sp>
        <p:nvSpPr>
          <p:cNvPr id="33796" name="Rectangle 2"/>
          <p:cNvSpPr>
            <a:spLocks noGrp="1" noRot="1" noChangeAspect="1" noChangeArrowheads="1" noTextEdit="1"/>
          </p:cNvSpPr>
          <p:nvPr>
            <p:ph type="sldImg"/>
          </p:nvPr>
        </p:nvSpPr>
        <p:spPr>
          <a:xfrm>
            <a:off x="1141413" y="685800"/>
            <a:ext cx="4573587" cy="3430588"/>
          </a:xfrm>
          <a:ln/>
        </p:spPr>
      </p:sp>
      <p:sp>
        <p:nvSpPr>
          <p:cNvPr id="33797" name="Rectangle 3"/>
          <p:cNvSpPr>
            <a:spLocks noGrp="1" noChangeArrowheads="1"/>
          </p:cNvSpPr>
          <p:nvPr>
            <p:ph type="body" idx="1"/>
          </p:nvPr>
        </p:nvSpPr>
        <p:spPr>
          <a:xfrm>
            <a:off x="914400" y="4343400"/>
            <a:ext cx="5029200" cy="4114800"/>
          </a:xfrm>
          <a:noFill/>
          <a:ln/>
        </p:spPr>
        <p:txBody>
          <a:bodyPr/>
          <a:lstStyle/>
          <a:p>
            <a:pPr eaLnBrk="1" hangingPunct="1">
              <a:lnSpc>
                <a:spcPct val="90000"/>
              </a:lnSpc>
            </a:pPr>
            <a:r>
              <a:rPr lang="en-CA" smtClean="0"/>
              <a:t>Most of the carbon in seawater is in the form of HCO3-, while the concentrations of CO32- and dissolved CO2 are one and two orders of magnitude lower, respectively. The equilibrium reaction for CO2 chemistry in seawater that most cogently captures its behavior is</a:t>
            </a:r>
          </a:p>
          <a:p>
            <a:pPr eaLnBrk="1" hangingPunct="1">
              <a:lnSpc>
                <a:spcPct val="90000"/>
              </a:lnSpc>
            </a:pPr>
            <a:r>
              <a:rPr lang="en-CA" smtClean="0"/>
              <a:t>CO2 + CO32- + H2O == 2 HCO3-</a:t>
            </a:r>
          </a:p>
          <a:p>
            <a:pPr eaLnBrk="1" hangingPunct="1">
              <a:lnSpc>
                <a:spcPct val="90000"/>
              </a:lnSpc>
            </a:pPr>
            <a:r>
              <a:rPr lang="en-CA" smtClean="0"/>
              <a:t>where I am using double equal signs as double arrows, denoting chemical equilibrium. Since this is a chemical equilibrium, Le Chatlier’s principal states that a perturbation, by say the addition of CO2, will cause the equilibrium to shift in such a way as to minimize the perturbation. In this case, it moves to the right. The concentration of CO2 goes up, while the concentration of CO32- goes down. The concentration of HCO3- goes up a bit, but there is so much HCO3- that the relative change in HCO3- is smaller than the changes are for CO2 and CO32-. It works out in the end that CO2 and CO32- are very nearly inversely related to each other, as if CO2 times CO32- equaled a constant. </a:t>
            </a:r>
          </a:p>
          <a:p>
            <a:pPr eaLnBrk="1" hangingPunct="1">
              <a:lnSpc>
                <a:spcPct val="90000"/>
              </a:lnSpc>
            </a:pPr>
            <a:r>
              <a:rPr lang="en-CA" smtClean="0"/>
              <a:t>Coral reefs are built from limestone by the reaction Ca2+ + CO32- == CaCO3, where Ca is calcium. Acidifying the ocean decreases the concentration of CO32- ions, which by le Chatlier’s principal shifts the equilibrium toward the left, tending to dissolve CaCO3. Note that this is a sort of counter-intuitive result, that adding CO2 should make reefs dissolve rather than pushing carbon into making more reefs. It’s all because of those H+ ions. </a:t>
            </a:r>
          </a:p>
          <a:p>
            <a:pPr eaLnBrk="1" hangingPunct="1">
              <a:lnSpc>
                <a:spcPct val="90000"/>
              </a:lnSpc>
            </a:pPr>
            <a:r>
              <a:rPr lang="en-CA" smtClean="0"/>
              <a:t>http://www.realclimate.org/index.php/archives/2005/07/the-acid-ocean-the-other-problem-with-cosub2sub-emission/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68303C3-FCE9-4974-BD01-C1EEBF0327A9}" type="slidenum">
              <a:rPr lang="en-US" smtClean="0"/>
              <a:pPr/>
              <a:t>24</a:t>
            </a:fld>
            <a:endParaRPr lang="en-US" smtClean="0"/>
          </a:p>
        </p:txBody>
      </p:sp>
      <p:sp>
        <p:nvSpPr>
          <p:cNvPr id="34819" name="Rectangle 2"/>
          <p:cNvSpPr>
            <a:spLocks noGrp="1" noRot="1" noChangeAspect="1" noChangeArrowheads="1" noTextEdit="1"/>
          </p:cNvSpPr>
          <p:nvPr>
            <p:ph type="sldImg"/>
          </p:nvPr>
        </p:nvSpPr>
        <p:spPr>
          <a:xfrm>
            <a:off x="1144588" y="687388"/>
            <a:ext cx="4570412" cy="3427412"/>
          </a:xfrm>
          <a:ln/>
        </p:spPr>
      </p:sp>
      <p:sp>
        <p:nvSpPr>
          <p:cNvPr id="34820" name="Rectangle 3"/>
          <p:cNvSpPr>
            <a:spLocks noGrp="1" noChangeArrowheads="1"/>
          </p:cNvSpPr>
          <p:nvPr>
            <p:ph type="body" idx="1"/>
          </p:nvPr>
        </p:nvSpPr>
        <p:spPr>
          <a:xfrm>
            <a:off x="685800" y="4341813"/>
            <a:ext cx="5486400" cy="4114800"/>
          </a:xfrm>
          <a:noFill/>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A05EB-53A2-4F93-8F2F-5F59C0D4A5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59787-FD6E-478B-A61E-0AE850D5E0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60676-CBB4-413D-969A-48762A0490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59E77A-8A43-448E-BF81-F4963980F4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F96E0C-1241-4AFA-AD49-D32D31CCE1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1A3E7-22A6-44CB-B993-50A52DBEC0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FD5C07-A1DA-433B-AC45-81479E8DEB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C244A2-AEB0-4191-AD02-03903AEB78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D4CBEA-B7B4-46A5-8F0C-5E3A5DF9BB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1ED81-04C0-4D59-9CA6-39E980BEA6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285A07-F31B-4BFB-9482-1114CD33FE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80BACFD-2079-4491-B3A3-A20B984B24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hyperlink" Target="http://www.explainingclimatechange.ca/Climate%20Change/Climate%20Change%20Lessons/Lessons/Lesson%203/IRwindows2.swf" TargetMode="External"/><Relationship Id="rId7" Type="http://schemas.openxmlformats.org/officeDocument/2006/relationships/image" Target="../media/image2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explainingclimatechange.ca/"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www.kcvs.c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6.png"/><Relationship Id="rId5" Type="http://schemas.openxmlformats.org/officeDocument/2006/relationships/oleObject" Target="../embeddings/oleObject11.bin"/><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slide" Target="slide1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link.brightcove.com/services/player/bcpid1815813330?bctid=32966683001" TargetMode="External"/><Relationship Id="rId3" Type="http://schemas.openxmlformats.org/officeDocument/2006/relationships/slide" Target="slide19.xml"/><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xplainingclimatechange.ca/Climate%20Change/Climate%20Change%20Lessons/Lessons/Lesson%202/historyGraphs.swf"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istorical%20_temp.sw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4213" y="0"/>
            <a:ext cx="7772400" cy="1125538"/>
          </a:xfrm>
        </p:spPr>
        <p:txBody>
          <a:bodyPr/>
          <a:lstStyle/>
          <a:p>
            <a:pPr eaLnBrk="1" hangingPunct="1"/>
            <a:r>
              <a:rPr lang="en-CA" smtClean="0">
                <a:solidFill>
                  <a:schemeClr val="accent1"/>
                </a:solidFill>
              </a:rPr>
              <a:t>Global Warning(s)</a:t>
            </a:r>
            <a:endParaRPr lang="en-US" smtClean="0">
              <a:solidFill>
                <a:schemeClr val="accent1"/>
              </a:solidFill>
            </a:endParaRPr>
          </a:p>
        </p:txBody>
      </p:sp>
      <p:pic>
        <p:nvPicPr>
          <p:cNvPr id="11268" name="Picture 4" descr="titanic"/>
          <p:cNvPicPr>
            <a:picLocks noChangeAspect="1" noChangeArrowheads="1"/>
          </p:cNvPicPr>
          <p:nvPr/>
        </p:nvPicPr>
        <p:blipFill>
          <a:blip r:embed="rId2" cstate="print"/>
          <a:srcRect/>
          <a:stretch>
            <a:fillRect/>
          </a:stretch>
        </p:blipFill>
        <p:spPr bwMode="auto">
          <a:xfrm>
            <a:off x="1619672" y="1268760"/>
            <a:ext cx="6240396" cy="4680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0" y="120650"/>
            <a:ext cx="8963025" cy="5949950"/>
          </a:xfrm>
          <a:prstGeom prst="rect">
            <a:avLst/>
          </a:prstGeom>
          <a:noFill/>
          <a:ln w="9525">
            <a:noFill/>
            <a:miter lim="800000"/>
            <a:headEnd/>
            <a:tailEnd/>
          </a:ln>
        </p:spPr>
      </p:pic>
      <p:sp>
        <p:nvSpPr>
          <p:cNvPr id="20483" name="Text Box 3"/>
          <p:cNvSpPr txBox="1">
            <a:spLocks noChangeArrowheads="1"/>
          </p:cNvSpPr>
          <p:nvPr/>
        </p:nvSpPr>
        <p:spPr bwMode="auto">
          <a:xfrm>
            <a:off x="179388" y="6165850"/>
            <a:ext cx="8604250" cy="671513"/>
          </a:xfrm>
          <a:prstGeom prst="rect">
            <a:avLst/>
          </a:prstGeom>
          <a:noFill/>
          <a:ln w="9525">
            <a:noFill/>
            <a:miter lim="800000"/>
            <a:headEnd/>
            <a:tailEnd/>
          </a:ln>
        </p:spPr>
        <p:txBody>
          <a:bodyPr>
            <a:spAutoFit/>
          </a:bodyPr>
          <a:lstStyle/>
          <a:p>
            <a:pPr algn="ctr" eaLnBrk="0" hangingPunct="0"/>
            <a:r>
              <a:rPr lang="en-US">
                <a:latin typeface="Comic Sans MS" pitchFamily="66" charset="0"/>
              </a:rPr>
              <a:t>IPCC 2007, Climate Change: The Physical Science Basis, Working Group 1,     4</a:t>
            </a:r>
            <a:r>
              <a:rPr lang="en-US" baseline="30000">
                <a:latin typeface="Comic Sans MS" pitchFamily="66" charset="0"/>
              </a:rPr>
              <a:t>th</a:t>
            </a:r>
            <a:r>
              <a:rPr lang="en-US">
                <a:latin typeface="Comic Sans MS" pitchFamily="66" charset="0"/>
              </a:rPr>
              <a:t> Assessment Report</a:t>
            </a:r>
            <a:r>
              <a:rPr lang="en-US" sz="2000">
                <a:latin typeface="Comic Sans MS" pitchFamily="66" charset="0"/>
              </a:rPr>
              <a:t> </a:t>
            </a:r>
          </a:p>
        </p:txBody>
      </p:sp>
      <p:sp>
        <p:nvSpPr>
          <p:cNvPr id="107524" name="Line 4"/>
          <p:cNvSpPr>
            <a:spLocks noChangeShapeType="1"/>
          </p:cNvSpPr>
          <p:nvPr/>
        </p:nvSpPr>
        <p:spPr bwMode="auto">
          <a:xfrm rot="20658555" flipH="1">
            <a:off x="2513013" y="2200275"/>
            <a:ext cx="1587" cy="936625"/>
          </a:xfrm>
          <a:prstGeom prst="line">
            <a:avLst/>
          </a:prstGeom>
          <a:noFill/>
          <a:ln w="38100">
            <a:solidFill>
              <a:srgbClr val="CC0000"/>
            </a:solidFill>
            <a:round/>
            <a:headEnd/>
            <a:tailEnd type="triangle" w="med" len="med"/>
          </a:ln>
        </p:spPr>
        <p:txBody>
          <a:bodyPr/>
          <a:lstStyle/>
          <a:p>
            <a:endParaRPr lang="en-US"/>
          </a:p>
        </p:txBody>
      </p:sp>
      <p:sp>
        <p:nvSpPr>
          <p:cNvPr id="107525" name="Line 5"/>
          <p:cNvSpPr>
            <a:spLocks noChangeShapeType="1"/>
          </p:cNvSpPr>
          <p:nvPr/>
        </p:nvSpPr>
        <p:spPr bwMode="auto">
          <a:xfrm rot="-941445">
            <a:off x="5570538" y="1150938"/>
            <a:ext cx="333375" cy="1038225"/>
          </a:xfrm>
          <a:prstGeom prst="line">
            <a:avLst/>
          </a:prstGeom>
          <a:noFill/>
          <a:ln w="38100">
            <a:solidFill>
              <a:srgbClr val="FF9900"/>
            </a:solidFill>
            <a:round/>
            <a:headEnd/>
            <a:tailEnd type="triangle" w="med" len="med"/>
          </a:ln>
        </p:spPr>
        <p:txBody>
          <a:bodyPr/>
          <a:lstStyle/>
          <a:p>
            <a:endParaRPr lang="en-US"/>
          </a:p>
        </p:txBody>
      </p:sp>
      <p:sp>
        <p:nvSpPr>
          <p:cNvPr id="107526" name="Line 6"/>
          <p:cNvSpPr>
            <a:spLocks noChangeShapeType="1"/>
          </p:cNvSpPr>
          <p:nvPr/>
        </p:nvSpPr>
        <p:spPr bwMode="auto">
          <a:xfrm flipH="1" flipV="1">
            <a:off x="6732588" y="1628775"/>
            <a:ext cx="503237" cy="431800"/>
          </a:xfrm>
          <a:prstGeom prst="line">
            <a:avLst/>
          </a:prstGeom>
          <a:noFill/>
          <a:ln w="38100">
            <a:solidFill>
              <a:srgbClr val="FFFF00"/>
            </a:solidFill>
            <a:round/>
            <a:headEnd/>
            <a:tailEnd type="triangle" w="med" len="med"/>
          </a:ln>
        </p:spPr>
        <p:txBody>
          <a:bodyPr/>
          <a:lstStyle/>
          <a:p>
            <a:endParaRPr lang="en-US"/>
          </a:p>
        </p:txBody>
      </p:sp>
      <p:sp>
        <p:nvSpPr>
          <p:cNvPr id="107529" name="Text Box 9"/>
          <p:cNvSpPr txBox="1">
            <a:spLocks noChangeArrowheads="1"/>
          </p:cNvSpPr>
          <p:nvPr/>
        </p:nvSpPr>
        <p:spPr bwMode="auto">
          <a:xfrm rot="-4477707">
            <a:off x="7003257" y="27781"/>
            <a:ext cx="361950" cy="823913"/>
          </a:xfrm>
          <a:prstGeom prst="rect">
            <a:avLst/>
          </a:prstGeom>
          <a:solidFill>
            <a:schemeClr val="tx1"/>
          </a:solidFill>
          <a:ln w="9525">
            <a:noFill/>
            <a:miter lim="800000"/>
            <a:headEnd/>
            <a:tailEnd/>
          </a:ln>
        </p:spPr>
        <p:txBody>
          <a:bodyPr>
            <a:spAutoFit/>
          </a:bodyPr>
          <a:lstStyle/>
          <a:p>
            <a:pPr eaLnBrk="0" hangingPunct="0"/>
            <a:r>
              <a:rPr lang="en-US" sz="4800">
                <a:solidFill>
                  <a:srgbClr val="0000FF"/>
                </a:solidFill>
                <a:latin typeface="Times New Roman" pitchFamily="18" charset="0"/>
              </a:rPr>
              <a:t>?</a:t>
            </a:r>
            <a:endParaRPr lang="en-CA" sz="4800">
              <a:solidFill>
                <a:srgbClr val="0000FF"/>
              </a:solidFill>
              <a:latin typeface="Times New Roman" pitchFamily="18" charset="0"/>
            </a:endParaRPr>
          </a:p>
        </p:txBody>
      </p:sp>
      <p:pic>
        <p:nvPicPr>
          <p:cNvPr id="107532" name="Picture 12" descr="petermahaffy_tiny"/>
          <p:cNvPicPr>
            <a:picLocks noChangeAspect="1" noChangeArrowheads="1"/>
          </p:cNvPicPr>
          <p:nvPr/>
        </p:nvPicPr>
        <p:blipFill>
          <a:blip r:embed="rId4" cstate="print"/>
          <a:srcRect/>
          <a:stretch>
            <a:fillRect/>
          </a:stretch>
        </p:blipFill>
        <p:spPr bwMode="auto">
          <a:xfrm rot="-1916830">
            <a:off x="5119688" y="158750"/>
            <a:ext cx="812800" cy="1084263"/>
          </a:xfrm>
          <a:prstGeom prst="rect">
            <a:avLst/>
          </a:prstGeom>
          <a:noFill/>
          <a:ln w="9525">
            <a:noFill/>
            <a:miter lim="800000"/>
            <a:headEnd/>
            <a:tailEnd/>
          </a:ln>
        </p:spPr>
      </p:pic>
      <p:pic>
        <p:nvPicPr>
          <p:cNvPr id="107533" name="Picture 13"/>
          <p:cNvPicPr>
            <a:picLocks noChangeAspect="1" noChangeArrowheads="1"/>
          </p:cNvPicPr>
          <p:nvPr/>
        </p:nvPicPr>
        <p:blipFill>
          <a:blip r:embed="rId5" cstate="print"/>
          <a:srcRect l="12271" r="9042"/>
          <a:stretch>
            <a:fillRect/>
          </a:stretch>
        </p:blipFill>
        <p:spPr bwMode="auto">
          <a:xfrm rot="-1836663">
            <a:off x="4506913" y="541338"/>
            <a:ext cx="769937" cy="1089025"/>
          </a:xfrm>
          <a:prstGeom prst="rect">
            <a:avLst/>
          </a:prstGeom>
          <a:noFill/>
          <a:ln w="9525">
            <a:noFill/>
            <a:miter lim="800000"/>
            <a:headEnd/>
            <a:tailEnd/>
          </a:ln>
        </p:spPr>
      </p:pic>
      <p:pic>
        <p:nvPicPr>
          <p:cNvPr id="107534" name="Picture 14" descr="svantearrhenius"/>
          <p:cNvPicPr>
            <a:picLocks noChangeAspect="1" noChangeArrowheads="1"/>
          </p:cNvPicPr>
          <p:nvPr/>
        </p:nvPicPr>
        <p:blipFill>
          <a:blip r:embed="rId6" cstate="print"/>
          <a:srcRect/>
          <a:stretch>
            <a:fillRect/>
          </a:stretch>
        </p:blipFill>
        <p:spPr bwMode="auto">
          <a:xfrm rot="-766697">
            <a:off x="1476375" y="260350"/>
            <a:ext cx="1281113" cy="2038350"/>
          </a:xfrm>
          <a:prstGeom prst="rect">
            <a:avLst/>
          </a:prstGeom>
          <a:noFill/>
          <a:ln w="9525">
            <a:noFill/>
            <a:miter lim="800000"/>
            <a:headEnd/>
            <a:tailEnd/>
          </a:ln>
        </p:spPr>
      </p:pic>
      <p:pic>
        <p:nvPicPr>
          <p:cNvPr id="107535" name="Picture 15" descr="group2010"/>
          <p:cNvPicPr>
            <a:picLocks noChangeAspect="1" noChangeArrowheads="1"/>
          </p:cNvPicPr>
          <p:nvPr/>
        </p:nvPicPr>
        <p:blipFill>
          <a:blip r:embed="rId7" cstate="print"/>
          <a:srcRect/>
          <a:stretch>
            <a:fillRect/>
          </a:stretch>
        </p:blipFill>
        <p:spPr bwMode="auto">
          <a:xfrm rot="2148722">
            <a:off x="6589713" y="1290638"/>
            <a:ext cx="1530350" cy="2220912"/>
          </a:xfrm>
          <a:prstGeom prst="rect">
            <a:avLst/>
          </a:prstGeom>
          <a:noFill/>
          <a:ln w="9525">
            <a:noFill/>
            <a:miter lim="800000"/>
            <a:headEnd/>
            <a:tailEnd/>
          </a:ln>
        </p:spPr>
      </p:pic>
      <p:pic>
        <p:nvPicPr>
          <p:cNvPr id="594948" name="Picture 4" descr="IMG_3081"/>
          <p:cNvPicPr>
            <a:picLocks noChangeAspect="1" noChangeArrowheads="1"/>
          </p:cNvPicPr>
          <p:nvPr/>
        </p:nvPicPr>
        <p:blipFill>
          <a:blip r:embed="rId8" cstate="print"/>
          <a:srcRect/>
          <a:stretch>
            <a:fillRect/>
          </a:stretch>
        </p:blipFill>
        <p:spPr bwMode="auto">
          <a:xfrm rot="1127417">
            <a:off x="7527925" y="44450"/>
            <a:ext cx="1365250" cy="1136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5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5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5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75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49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animBg="1"/>
      <p:bldP spid="1075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CA" sz="2800" smtClean="0">
                <a:solidFill>
                  <a:schemeClr val="accent1"/>
                </a:solidFill>
              </a:rPr>
              <a:t>4. Warning – Windows now Closing!</a:t>
            </a:r>
            <a:endParaRPr lang="en-US" sz="2800" smtClean="0">
              <a:solidFill>
                <a:schemeClr val="accent1"/>
              </a:solidFill>
            </a:endParaRPr>
          </a:p>
        </p:txBody>
      </p:sp>
      <p:pic>
        <p:nvPicPr>
          <p:cNvPr id="21507" name="Picture 6" descr="windows-logo1"/>
          <p:cNvPicPr>
            <a:picLocks noChangeAspect="1" noChangeArrowheads="1"/>
          </p:cNvPicPr>
          <p:nvPr/>
        </p:nvPicPr>
        <p:blipFill>
          <a:blip r:embed="rId2" cstate="print"/>
          <a:srcRect/>
          <a:stretch>
            <a:fillRect/>
          </a:stretch>
        </p:blipFill>
        <p:spPr bwMode="auto">
          <a:xfrm>
            <a:off x="6516688" y="549275"/>
            <a:ext cx="552450" cy="550863"/>
          </a:xfrm>
          <a:prstGeom prst="rect">
            <a:avLst/>
          </a:prstGeom>
          <a:noFill/>
          <a:ln w="9525">
            <a:noFill/>
            <a:miter lim="800000"/>
            <a:headEnd/>
            <a:tailEnd/>
          </a:ln>
        </p:spPr>
      </p:pic>
      <p:pic>
        <p:nvPicPr>
          <p:cNvPr id="21508" name="Snagit_PPT8D" descr="PPT8D">
            <a:hlinkClick r:id="rId3"/>
          </p:cNvPr>
          <p:cNvPicPr>
            <a:picLocks noChangeAspect="1" noChangeArrowheads="1"/>
          </p:cNvPicPr>
          <p:nvPr/>
        </p:nvPicPr>
        <p:blipFill>
          <a:blip r:embed="rId4" cstate="print"/>
          <a:srcRect/>
          <a:stretch>
            <a:fillRect/>
          </a:stretch>
        </p:blipFill>
        <p:spPr bwMode="auto">
          <a:xfrm>
            <a:off x="4932363" y="3716338"/>
            <a:ext cx="4105275" cy="3021012"/>
          </a:xfrm>
          <a:prstGeom prst="rect">
            <a:avLst/>
          </a:prstGeom>
          <a:noFill/>
          <a:ln w="9525">
            <a:noFill/>
            <a:miter lim="800000"/>
            <a:headEnd/>
            <a:tailEnd/>
          </a:ln>
        </p:spPr>
      </p:pic>
      <p:pic>
        <p:nvPicPr>
          <p:cNvPr id="21509" name="Snagit_PPT4C6" descr="PPT4C6.png"/>
          <p:cNvPicPr>
            <a:picLocks noChangeAspect="1"/>
          </p:cNvPicPr>
          <p:nvPr/>
        </p:nvPicPr>
        <p:blipFill>
          <a:blip r:embed="rId5" cstate="print"/>
          <a:srcRect/>
          <a:stretch>
            <a:fillRect/>
          </a:stretch>
        </p:blipFill>
        <p:spPr bwMode="auto">
          <a:xfrm>
            <a:off x="323850" y="1557338"/>
            <a:ext cx="4535488" cy="2490787"/>
          </a:xfrm>
          <a:prstGeom prst="rect">
            <a:avLst/>
          </a:prstGeom>
          <a:noFill/>
          <a:ln w="9525">
            <a:noFill/>
            <a:miter lim="800000"/>
            <a:headEnd/>
            <a:tailEnd/>
          </a:ln>
        </p:spPr>
      </p:pic>
      <p:pic>
        <p:nvPicPr>
          <p:cNvPr id="21510" name="Picture 5" descr="back_env.gif">
            <a:hlinkClick r:id="rId6" action="ppaction://hlinksldjump"/>
          </p:cNvPr>
          <p:cNvPicPr>
            <a:picLocks noChangeAspect="1"/>
          </p:cNvPicPr>
          <p:nvPr/>
        </p:nvPicPr>
        <p:blipFill>
          <a:blip r:embed="rId7" cstate="print"/>
          <a:srcRect/>
          <a:stretch>
            <a:fillRect/>
          </a:stretch>
        </p:blipFill>
        <p:spPr bwMode="auto">
          <a:xfrm>
            <a:off x="7164388" y="1989138"/>
            <a:ext cx="11430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50825" y="260350"/>
            <a:ext cx="8642350" cy="1371600"/>
          </a:xfrm>
        </p:spPr>
        <p:txBody>
          <a:bodyPr/>
          <a:lstStyle/>
          <a:p>
            <a:pPr algn="l" eaLnBrk="1" hangingPunct="1"/>
            <a:r>
              <a:rPr lang="en-CA" sz="2800" smtClean="0">
                <a:solidFill>
                  <a:schemeClr val="accent1"/>
                </a:solidFill>
              </a:rPr>
              <a:t>5.  Ice-caps and Pteropods – Warnings from Our Fragile Oceans</a:t>
            </a:r>
            <a:endParaRPr lang="en-US" sz="2800" smtClean="0">
              <a:solidFill>
                <a:schemeClr val="accent1"/>
              </a:solidFill>
            </a:endParaRPr>
          </a:p>
        </p:txBody>
      </p:sp>
      <p:pic>
        <p:nvPicPr>
          <p:cNvPr id="1992710" name="Picture 6" descr="ocean acidification dissolving shell of pteropod - science 2010"/>
          <p:cNvPicPr>
            <a:picLocks noChangeAspect="1" noChangeArrowheads="1"/>
          </p:cNvPicPr>
          <p:nvPr/>
        </p:nvPicPr>
        <p:blipFill>
          <a:blip r:embed="rId2" cstate="print"/>
          <a:srcRect b="17453"/>
          <a:stretch>
            <a:fillRect/>
          </a:stretch>
        </p:blipFill>
        <p:spPr bwMode="auto">
          <a:xfrm>
            <a:off x="6948488" y="2060575"/>
            <a:ext cx="1422400" cy="3789363"/>
          </a:xfrm>
          <a:prstGeom prst="rect">
            <a:avLst/>
          </a:prstGeom>
          <a:noFill/>
          <a:ln w="9525">
            <a:noFill/>
            <a:miter lim="800000"/>
            <a:headEnd/>
            <a:tailEnd/>
          </a:ln>
        </p:spPr>
      </p:pic>
      <p:sp useBgFill="1">
        <p:nvSpPr>
          <p:cNvPr id="22532" name="Text Box 3"/>
          <p:cNvSpPr txBox="1">
            <a:spLocks noChangeArrowheads="1"/>
          </p:cNvSpPr>
          <p:nvPr/>
        </p:nvSpPr>
        <p:spPr bwMode="auto">
          <a:xfrm>
            <a:off x="323850" y="2205038"/>
            <a:ext cx="184150" cy="457200"/>
          </a:xfrm>
          <a:prstGeom prst="rect">
            <a:avLst/>
          </a:prstGeom>
          <a:ln w="9525">
            <a:noFill/>
            <a:miter lim="800000"/>
            <a:headEnd/>
            <a:tailEnd/>
          </a:ln>
        </p:spPr>
        <p:txBody>
          <a:bodyPr wrap="none">
            <a:spAutoFit/>
          </a:bodyPr>
          <a:lstStyle/>
          <a:p>
            <a:pPr eaLnBrk="0" hangingPunct="0"/>
            <a:endParaRPr lang="en-CA" sz="2400">
              <a:solidFill>
                <a:schemeClr val="accent1"/>
              </a:solidFill>
            </a:endParaRPr>
          </a:p>
        </p:txBody>
      </p:sp>
      <p:pic>
        <p:nvPicPr>
          <p:cNvPr id="22533" name="Picture 4"/>
          <p:cNvPicPr>
            <a:picLocks noChangeAspect="1" noChangeArrowheads="1"/>
          </p:cNvPicPr>
          <p:nvPr/>
        </p:nvPicPr>
        <p:blipFill>
          <a:blip r:embed="rId3" cstate="print"/>
          <a:srcRect l="48578" t="46899" r="4697" b="20575"/>
          <a:stretch>
            <a:fillRect/>
          </a:stretch>
        </p:blipFill>
        <p:spPr bwMode="auto">
          <a:xfrm>
            <a:off x="323850" y="3213100"/>
            <a:ext cx="4248150" cy="2711450"/>
          </a:xfrm>
          <a:prstGeom prst="rect">
            <a:avLst/>
          </a:prstGeom>
          <a:noFill/>
          <a:ln w="9525">
            <a:noFill/>
            <a:miter lim="800000"/>
            <a:headEnd/>
            <a:tailEnd/>
          </a:ln>
        </p:spPr>
      </p:pic>
      <p:sp>
        <p:nvSpPr>
          <p:cNvPr id="22534" name="Rectangle 2"/>
          <p:cNvSpPr>
            <a:spLocks noChangeArrowheads="1"/>
          </p:cNvSpPr>
          <p:nvPr/>
        </p:nvSpPr>
        <p:spPr bwMode="auto">
          <a:xfrm>
            <a:off x="323850" y="6021388"/>
            <a:ext cx="7489825" cy="720725"/>
          </a:xfrm>
          <a:prstGeom prst="rect">
            <a:avLst/>
          </a:prstGeom>
          <a:noFill/>
          <a:ln w="9525">
            <a:noFill/>
            <a:miter lim="800000"/>
            <a:headEnd/>
            <a:tailEnd/>
          </a:ln>
        </p:spPr>
        <p:txBody>
          <a:bodyPr anchor="ctr"/>
          <a:lstStyle/>
          <a:p>
            <a:r>
              <a:rPr lang="en-US" sz="1400">
                <a:solidFill>
                  <a:schemeClr val="accent1"/>
                </a:solidFill>
                <a:latin typeface="Comic Sans MS" pitchFamily="66" charset="0"/>
              </a:rPr>
              <a:t>Hoegh-Guldberg, O., Bruno, J. Science, 328, p 1523, 18 June 2010</a:t>
            </a:r>
            <a:endParaRPr lang="en-CA" sz="1400">
              <a:solidFill>
                <a:schemeClr val="accent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706438"/>
            <a:ext cx="9217025" cy="6151562"/>
          </a:xfrm>
          <a:prstGeom prst="rect">
            <a:avLst/>
          </a:prstGeom>
          <a:noFill/>
          <a:ln w="9525">
            <a:noFill/>
            <a:miter lim="800000"/>
            <a:headEnd/>
            <a:tailEnd/>
          </a:ln>
        </p:spPr>
      </p:pic>
      <p:sp>
        <p:nvSpPr>
          <p:cNvPr id="145413" name="Rectangle 5"/>
          <p:cNvSpPr>
            <a:spLocks noGrp="1" noChangeArrowheads="1"/>
          </p:cNvSpPr>
          <p:nvPr>
            <p:ph type="body" idx="4294967295"/>
          </p:nvPr>
        </p:nvSpPr>
        <p:spPr>
          <a:xfrm>
            <a:off x="457200" y="1981200"/>
            <a:ext cx="8229600" cy="4876800"/>
          </a:xfrm>
          <a:solidFill>
            <a:schemeClr val="accent1">
              <a:alpha val="63136"/>
            </a:schemeClr>
          </a:solidFill>
          <a:ln w="28575">
            <a:solidFill>
              <a:srgbClr val="000000"/>
            </a:solidFill>
          </a:ln>
        </p:spPr>
        <p:txBody>
          <a:bodyPr/>
          <a:lstStyle/>
          <a:p>
            <a:pPr eaLnBrk="1" hangingPunct="1"/>
            <a:r>
              <a:rPr lang="en-CA" sz="2400" smtClean="0">
                <a:solidFill>
                  <a:srgbClr val="000000"/>
                </a:solidFill>
              </a:rPr>
              <a:t>The physics and chemistry of adding an acid to the ocean are so well understood, so inexorable, that there cannot be an iota of doubt—gigatons of acid are lowering the pH of the world ocean, humans are totally  responsible, and the more carbon dioxide we emit, the worse it’s going to get.</a:t>
            </a:r>
          </a:p>
          <a:p>
            <a:pPr eaLnBrk="1" hangingPunct="1"/>
            <a:r>
              <a:rPr lang="en-US" sz="2400" smtClean="0">
                <a:solidFill>
                  <a:srgbClr val="000000"/>
                </a:solidFill>
              </a:rPr>
              <a:t>Ocean pH is lower than it’s been for 20 million years</a:t>
            </a:r>
          </a:p>
          <a:p>
            <a:pPr eaLnBrk="1" hangingPunct="1"/>
            <a:r>
              <a:rPr lang="en-US" sz="2400" smtClean="0">
                <a:solidFill>
                  <a:srgbClr val="000000"/>
                </a:solidFill>
              </a:rPr>
              <a:t>Models p</a:t>
            </a:r>
            <a:r>
              <a:rPr lang="en-CA" sz="2400" smtClean="0">
                <a:solidFill>
                  <a:srgbClr val="000000"/>
                </a:solidFill>
              </a:rPr>
              <a:t>redict drop from a pre-industrial pH of 8.2 to about 7.8 by the end of this century. That would increase the surface ocean’s acidity by about 150% on average.</a:t>
            </a:r>
          </a:p>
        </p:txBody>
      </p:sp>
      <p:pic>
        <p:nvPicPr>
          <p:cNvPr id="23556" name="Snagit_PPT1A7" descr="PPT1A7"/>
          <p:cNvPicPr>
            <a:picLocks noChangeAspect="1" noChangeArrowheads="1"/>
          </p:cNvPicPr>
          <p:nvPr/>
        </p:nvPicPr>
        <p:blipFill>
          <a:blip r:embed="rId3" cstate="print"/>
          <a:srcRect/>
          <a:stretch>
            <a:fillRect/>
          </a:stretch>
        </p:blipFill>
        <p:spPr bwMode="auto">
          <a:xfrm>
            <a:off x="1835150" y="184150"/>
            <a:ext cx="5616575" cy="1660525"/>
          </a:xfrm>
          <a:prstGeom prst="rect">
            <a:avLst/>
          </a:prstGeom>
          <a:noFill/>
          <a:ln w="9525">
            <a:noFill/>
            <a:miter lim="800000"/>
            <a:headEnd/>
            <a:tailEnd/>
          </a:ln>
        </p:spPr>
      </p:pic>
      <p:pic>
        <p:nvPicPr>
          <p:cNvPr id="23557" name="Snagit_PPT1A8" descr="PPT1A8"/>
          <p:cNvPicPr>
            <a:picLocks noChangeAspect="1" noChangeArrowheads="1"/>
          </p:cNvPicPr>
          <p:nvPr/>
        </p:nvPicPr>
        <p:blipFill>
          <a:blip r:embed="rId4" cstate="print"/>
          <a:srcRect/>
          <a:stretch>
            <a:fillRect/>
          </a:stretch>
        </p:blipFill>
        <p:spPr bwMode="auto">
          <a:xfrm>
            <a:off x="1908175" y="6237288"/>
            <a:ext cx="5616575" cy="55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4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54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688013" y="5589588"/>
            <a:ext cx="3455987" cy="1143000"/>
          </a:xfrm>
        </p:spPr>
        <p:txBody>
          <a:bodyPr/>
          <a:lstStyle/>
          <a:p>
            <a:pPr eaLnBrk="1" hangingPunct="1"/>
            <a:r>
              <a:rPr lang="en-US" sz="1200" smtClean="0">
                <a:solidFill>
                  <a:schemeClr val="accent1"/>
                </a:solidFill>
              </a:rPr>
              <a:t>Doney, S. </a:t>
            </a:r>
            <a:r>
              <a:rPr lang="en-US" sz="1200" b="1" smtClean="0">
                <a:solidFill>
                  <a:schemeClr val="accent1"/>
                </a:solidFill>
              </a:rPr>
              <a:t>Science</a:t>
            </a:r>
            <a:r>
              <a:rPr lang="en-US" sz="1200" smtClean="0">
                <a:solidFill>
                  <a:schemeClr val="accent1"/>
                </a:solidFill>
              </a:rPr>
              <a:t>, 328 18 June 2010</a:t>
            </a:r>
            <a:endParaRPr lang="en-CA" sz="1200" smtClean="0">
              <a:solidFill>
                <a:schemeClr val="accent1"/>
              </a:solidFill>
            </a:endParaRPr>
          </a:p>
        </p:txBody>
      </p:sp>
      <p:pic>
        <p:nvPicPr>
          <p:cNvPr id="24579" name="Picture 3" descr="CO2 and ocean pH"/>
          <p:cNvPicPr>
            <a:picLocks noChangeAspect="1" noChangeArrowheads="1"/>
          </p:cNvPicPr>
          <p:nvPr/>
        </p:nvPicPr>
        <p:blipFill>
          <a:blip r:embed="rId2" cstate="print"/>
          <a:srcRect r="4684" b="13240"/>
          <a:stretch>
            <a:fillRect/>
          </a:stretch>
        </p:blipFill>
        <p:spPr bwMode="auto">
          <a:xfrm>
            <a:off x="0" y="0"/>
            <a:ext cx="5435600" cy="6858000"/>
          </a:xfrm>
          <a:prstGeom prst="rect">
            <a:avLst/>
          </a:prstGeom>
          <a:noFill/>
          <a:ln w="9525">
            <a:noFill/>
            <a:miter lim="800000"/>
            <a:headEnd/>
            <a:tailEnd/>
          </a:ln>
        </p:spPr>
      </p:pic>
      <p:pic>
        <p:nvPicPr>
          <p:cNvPr id="24580" name="Picture 4" descr="CO2 and ocean pH"/>
          <p:cNvPicPr>
            <a:picLocks noChangeAspect="1" noChangeArrowheads="1"/>
          </p:cNvPicPr>
          <p:nvPr/>
        </p:nvPicPr>
        <p:blipFill>
          <a:blip r:embed="rId2" cstate="print"/>
          <a:srcRect t="86760"/>
          <a:stretch>
            <a:fillRect/>
          </a:stretch>
        </p:blipFill>
        <p:spPr bwMode="auto">
          <a:xfrm>
            <a:off x="3348038" y="3213100"/>
            <a:ext cx="5795962" cy="106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StaffOne\Desktop\Image Library PPTs\1ce Image Bank\Ch15\C15_F01_pg552.jpg"/>
          <p:cNvPicPr>
            <a:picLocks noChangeAspect="1" noChangeArrowheads="1"/>
          </p:cNvPicPr>
          <p:nvPr/>
        </p:nvPicPr>
        <p:blipFill>
          <a:blip r:embed="rId2" cstate="print"/>
          <a:srcRect/>
          <a:stretch>
            <a:fillRect/>
          </a:stretch>
        </p:blipFill>
        <p:spPr bwMode="auto">
          <a:xfrm>
            <a:off x="684213" y="404813"/>
            <a:ext cx="5507037" cy="4438650"/>
          </a:xfrm>
          <a:prstGeom prst="rect">
            <a:avLst/>
          </a:prstGeom>
          <a:noFill/>
          <a:ln w="9525">
            <a:noFill/>
            <a:miter lim="800000"/>
            <a:headEnd/>
            <a:tailEnd/>
          </a:ln>
        </p:spPr>
      </p:pic>
      <p:sp>
        <p:nvSpPr>
          <p:cNvPr id="25603" name="Text Box 5"/>
          <p:cNvSpPr txBox="1">
            <a:spLocks noChangeArrowheads="1"/>
          </p:cNvSpPr>
          <p:nvPr/>
        </p:nvSpPr>
        <p:spPr bwMode="auto">
          <a:xfrm>
            <a:off x="3851275" y="5300663"/>
            <a:ext cx="2747963" cy="457200"/>
          </a:xfrm>
          <a:prstGeom prst="rect">
            <a:avLst/>
          </a:prstGeom>
          <a:noFill/>
          <a:ln w="9525">
            <a:noFill/>
            <a:miter lim="800000"/>
            <a:headEnd/>
            <a:tailEnd/>
          </a:ln>
        </p:spPr>
        <p:txBody>
          <a:bodyPr wrap="none">
            <a:spAutoFit/>
          </a:bodyPr>
          <a:lstStyle/>
          <a:p>
            <a:pPr eaLnBrk="0" hangingPunct="0"/>
            <a:r>
              <a:rPr lang="en-US" sz="2400">
                <a:solidFill>
                  <a:srgbClr val="FFFF00"/>
                </a:solidFill>
                <a:latin typeface="Times New Roman" pitchFamily="18" charset="0"/>
              </a:rPr>
              <a:t>Pre-industrial pH 8.2</a:t>
            </a:r>
            <a:endParaRPr lang="en-CA" sz="2400">
              <a:solidFill>
                <a:srgbClr val="FFFF00"/>
              </a:solidFill>
              <a:latin typeface="Times New Roman" pitchFamily="18" charset="0"/>
            </a:endParaRPr>
          </a:p>
        </p:txBody>
      </p:sp>
      <p:sp>
        <p:nvSpPr>
          <p:cNvPr id="25604" name="Text Box 6"/>
          <p:cNvSpPr txBox="1">
            <a:spLocks noChangeArrowheads="1"/>
          </p:cNvSpPr>
          <p:nvPr/>
        </p:nvSpPr>
        <p:spPr bwMode="auto">
          <a:xfrm>
            <a:off x="468313" y="5276850"/>
            <a:ext cx="2925762" cy="457200"/>
          </a:xfrm>
          <a:prstGeom prst="rect">
            <a:avLst/>
          </a:prstGeom>
          <a:noFill/>
          <a:ln w="9525">
            <a:noFill/>
            <a:miter lim="800000"/>
            <a:headEnd/>
            <a:tailEnd/>
          </a:ln>
        </p:spPr>
        <p:txBody>
          <a:bodyPr wrap="none">
            <a:spAutoFit/>
          </a:bodyPr>
          <a:lstStyle/>
          <a:p>
            <a:pPr eaLnBrk="0" hangingPunct="0"/>
            <a:r>
              <a:rPr lang="en-US" sz="2400">
                <a:solidFill>
                  <a:srgbClr val="FFFF00"/>
                </a:solidFill>
                <a:latin typeface="Times New Roman" pitchFamily="18" charset="0"/>
              </a:rPr>
              <a:t>Predicted 2100 pH 7.8</a:t>
            </a:r>
            <a:endParaRPr lang="en-CA" sz="2400">
              <a:solidFill>
                <a:srgbClr val="FFFF00"/>
              </a:solidFill>
              <a:latin typeface="Times New Roman" pitchFamily="18" charset="0"/>
            </a:endParaRPr>
          </a:p>
        </p:txBody>
      </p:sp>
      <p:sp>
        <p:nvSpPr>
          <p:cNvPr id="25605" name="Line 7"/>
          <p:cNvSpPr>
            <a:spLocks noChangeShapeType="1"/>
          </p:cNvSpPr>
          <p:nvPr/>
        </p:nvSpPr>
        <p:spPr bwMode="auto">
          <a:xfrm flipH="1" flipV="1">
            <a:off x="3995738" y="3716338"/>
            <a:ext cx="1081087" cy="1657350"/>
          </a:xfrm>
          <a:prstGeom prst="line">
            <a:avLst/>
          </a:prstGeom>
          <a:noFill/>
          <a:ln w="28575">
            <a:solidFill>
              <a:srgbClr val="FFFF00"/>
            </a:solidFill>
            <a:round/>
            <a:headEnd/>
            <a:tailEnd type="triangle" w="med" len="med"/>
          </a:ln>
        </p:spPr>
        <p:txBody>
          <a:bodyPr/>
          <a:lstStyle/>
          <a:p>
            <a:endParaRPr lang="en-US"/>
          </a:p>
        </p:txBody>
      </p:sp>
      <p:sp>
        <p:nvSpPr>
          <p:cNvPr id="25606" name="Line 8"/>
          <p:cNvSpPr>
            <a:spLocks noChangeShapeType="1"/>
          </p:cNvSpPr>
          <p:nvPr/>
        </p:nvSpPr>
        <p:spPr bwMode="auto">
          <a:xfrm flipV="1">
            <a:off x="2484438" y="3933825"/>
            <a:ext cx="1223962" cy="1439863"/>
          </a:xfrm>
          <a:prstGeom prst="line">
            <a:avLst/>
          </a:prstGeom>
          <a:noFill/>
          <a:ln w="28575">
            <a:solidFill>
              <a:srgbClr val="FFFF00"/>
            </a:solidFill>
            <a:round/>
            <a:headEnd/>
            <a:tailEnd type="triangle" w="med" len="med"/>
          </a:ln>
        </p:spPr>
        <p:txBody>
          <a:bodyPr/>
          <a:lstStyle/>
          <a:p>
            <a:endParaRPr lang="en-US"/>
          </a:p>
        </p:txBody>
      </p:sp>
      <p:sp>
        <p:nvSpPr>
          <p:cNvPr id="25607" name="Text Box 9"/>
          <p:cNvSpPr txBox="1">
            <a:spLocks noChangeArrowheads="1"/>
          </p:cNvSpPr>
          <p:nvPr/>
        </p:nvSpPr>
        <p:spPr bwMode="auto">
          <a:xfrm>
            <a:off x="401638" y="6165850"/>
            <a:ext cx="6299200" cy="641350"/>
          </a:xfrm>
          <a:prstGeom prst="rect">
            <a:avLst/>
          </a:prstGeom>
          <a:noFill/>
          <a:ln w="9525">
            <a:noFill/>
            <a:miter lim="800000"/>
            <a:headEnd/>
            <a:tailEnd/>
          </a:ln>
        </p:spPr>
        <p:txBody>
          <a:bodyPr wrap="none">
            <a:spAutoFit/>
          </a:bodyPr>
          <a:lstStyle/>
          <a:p>
            <a:pPr algn="ctr" eaLnBrk="0" hangingPunct="0"/>
            <a:r>
              <a:rPr lang="en-US">
                <a:latin typeface="Times New Roman" pitchFamily="18" charset="0"/>
              </a:rPr>
              <a:t>Mahaffy, et. al., Chemistry: Human Activity, Chemical Reactivity,</a:t>
            </a:r>
          </a:p>
          <a:p>
            <a:pPr algn="ctr" eaLnBrk="0" hangingPunct="0"/>
            <a:r>
              <a:rPr lang="en-US">
                <a:latin typeface="Times New Roman" pitchFamily="18" charset="0"/>
              </a:rPr>
              <a:t> 2010, Nelson,  p 552</a:t>
            </a:r>
            <a:endParaRPr lang="en-CA">
              <a:latin typeface="Times New Roman" pitchFamily="18" charset="0"/>
            </a:endParaRPr>
          </a:p>
        </p:txBody>
      </p:sp>
      <p:pic>
        <p:nvPicPr>
          <p:cNvPr id="147466" name="Picture 3" descr="ocean acidification dissolving shell of pteropod - science 2010"/>
          <p:cNvPicPr>
            <a:picLocks noChangeAspect="1" noChangeArrowheads="1"/>
          </p:cNvPicPr>
          <p:nvPr/>
        </p:nvPicPr>
        <p:blipFill>
          <a:blip r:embed="rId3" cstate="print"/>
          <a:srcRect/>
          <a:stretch>
            <a:fillRect/>
          </a:stretch>
        </p:blipFill>
        <p:spPr bwMode="auto">
          <a:xfrm>
            <a:off x="6877050" y="260350"/>
            <a:ext cx="1887538" cy="6092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l="4701" t="45236" r="50490" b="19397"/>
          <a:stretch>
            <a:fillRect/>
          </a:stretch>
        </p:blipFill>
        <p:spPr bwMode="auto">
          <a:xfrm>
            <a:off x="1692275" y="1412875"/>
            <a:ext cx="5976938" cy="4040188"/>
          </a:xfrm>
          <a:prstGeom prst="rect">
            <a:avLst/>
          </a:prstGeom>
          <a:noFill/>
          <a:ln w="9525">
            <a:noFill/>
            <a:miter lim="800000"/>
            <a:headEnd/>
            <a:tailEnd/>
          </a:ln>
        </p:spPr>
      </p:pic>
      <p:sp useBgFill="1">
        <p:nvSpPr>
          <p:cNvPr id="26627" name="Text Box 6"/>
          <p:cNvSpPr txBox="1">
            <a:spLocks noChangeArrowheads="1"/>
          </p:cNvSpPr>
          <p:nvPr/>
        </p:nvSpPr>
        <p:spPr bwMode="auto">
          <a:xfrm>
            <a:off x="971550" y="620713"/>
            <a:ext cx="6481763" cy="457200"/>
          </a:xfrm>
          <a:prstGeom prst="rect">
            <a:avLst/>
          </a:prstGeom>
          <a:ln w="9525">
            <a:noFill/>
            <a:miter lim="800000"/>
            <a:headEnd/>
            <a:tailEnd/>
          </a:ln>
        </p:spPr>
        <p:txBody>
          <a:bodyPr>
            <a:spAutoFit/>
          </a:bodyPr>
          <a:lstStyle/>
          <a:p>
            <a:pPr eaLnBrk="0" hangingPunct="0"/>
            <a:r>
              <a:rPr lang="en-US" sz="2400">
                <a:solidFill>
                  <a:schemeClr val="accent1"/>
                </a:solidFill>
                <a:latin typeface="Times New Roman" pitchFamily="18" charset="0"/>
              </a:rPr>
              <a:t>Sea Surface pH change since Industrial Revolution</a:t>
            </a:r>
            <a:endParaRPr lang="en-CA" sz="2400">
              <a:solidFill>
                <a:schemeClr val="accent1"/>
              </a:solidFill>
              <a:latin typeface="Times New Roman" pitchFamily="18" charset="0"/>
            </a:endParaRPr>
          </a:p>
        </p:txBody>
      </p:sp>
      <p:sp>
        <p:nvSpPr>
          <p:cNvPr id="26628" name="Rectangle 2"/>
          <p:cNvSpPr>
            <a:spLocks noGrp="1" noChangeArrowheads="1"/>
          </p:cNvSpPr>
          <p:nvPr>
            <p:ph type="title" idx="4294967295"/>
          </p:nvPr>
        </p:nvSpPr>
        <p:spPr>
          <a:xfrm>
            <a:off x="468313" y="5445125"/>
            <a:ext cx="7993062" cy="1009650"/>
          </a:xfrm>
        </p:spPr>
        <p:txBody>
          <a:bodyPr/>
          <a:lstStyle/>
          <a:p>
            <a:pPr algn="l" eaLnBrk="1" hangingPunct="1"/>
            <a:r>
              <a:rPr lang="en-US" sz="1200" smtClean="0">
                <a:solidFill>
                  <a:schemeClr val="accent1"/>
                </a:solidFill>
              </a:rPr>
              <a:t>Hoegh-Guldberg, O., Bruno, J. Science, 328, p 1523, 18 June 2010</a:t>
            </a:r>
            <a:endParaRPr lang="en-CA" sz="1200" smtClean="0">
              <a:solidFill>
                <a:schemeClr val="accent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CA" smtClean="0">
                <a:solidFill>
                  <a:schemeClr val="accent1"/>
                </a:solidFill>
              </a:rPr>
              <a:t>Trying to “turn the ship around”</a:t>
            </a:r>
            <a:endParaRPr lang="en-US" smtClean="0">
              <a:solidFill>
                <a:schemeClr val="accent1"/>
              </a:solidFill>
            </a:endParaRPr>
          </a:p>
        </p:txBody>
      </p:sp>
      <p:pic>
        <p:nvPicPr>
          <p:cNvPr id="27651" name="Picture 4" descr="ecc">
            <a:hlinkClick r:id="rId2"/>
          </p:cNvPr>
          <p:cNvPicPr>
            <a:picLocks noChangeAspect="1" noChangeArrowheads="1"/>
          </p:cNvPicPr>
          <p:nvPr/>
        </p:nvPicPr>
        <p:blipFill>
          <a:blip r:embed="rId3" cstate="print"/>
          <a:srcRect/>
          <a:stretch>
            <a:fillRect/>
          </a:stretch>
        </p:blipFill>
        <p:spPr bwMode="auto">
          <a:xfrm>
            <a:off x="4787900" y="2276475"/>
            <a:ext cx="3721100" cy="3743325"/>
          </a:xfrm>
          <a:prstGeom prst="rect">
            <a:avLst/>
          </a:prstGeom>
          <a:noFill/>
          <a:ln w="9525">
            <a:noFill/>
            <a:miter lim="800000"/>
            <a:headEnd/>
            <a:tailEnd/>
          </a:ln>
        </p:spPr>
      </p:pic>
      <p:pic>
        <p:nvPicPr>
          <p:cNvPr id="27652" name="Snagit_PPT99" descr="PPT99">
            <a:hlinkClick r:id="rId4"/>
          </p:cNvPr>
          <p:cNvPicPr>
            <a:picLocks noChangeAspect="1" noChangeArrowheads="1"/>
          </p:cNvPicPr>
          <p:nvPr/>
        </p:nvPicPr>
        <p:blipFill>
          <a:blip r:embed="rId5" cstate="print"/>
          <a:srcRect/>
          <a:stretch>
            <a:fillRect/>
          </a:stretch>
        </p:blipFill>
        <p:spPr bwMode="auto">
          <a:xfrm>
            <a:off x="584200" y="2205038"/>
            <a:ext cx="377190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95288" y="1989138"/>
            <a:ext cx="8229600" cy="1143000"/>
          </a:xfrm>
        </p:spPr>
        <p:txBody>
          <a:bodyPr/>
          <a:lstStyle/>
          <a:p>
            <a:pPr eaLnBrk="1" hangingPunct="1"/>
            <a:r>
              <a:rPr lang="en-CA" sz="5400" smtClean="0">
                <a:solidFill>
                  <a:schemeClr val="accent1"/>
                </a:solidFill>
              </a:rPr>
              <a:t>Thank You!</a:t>
            </a:r>
            <a:endParaRPr lang="en-US" sz="5400" smtClean="0">
              <a:solidFill>
                <a:schemeClr val="accent1"/>
              </a:solidFill>
            </a:endParaRPr>
          </a:p>
        </p:txBody>
      </p:sp>
      <p:sp>
        <p:nvSpPr>
          <p:cNvPr id="28675" name="Rectangle 3"/>
          <p:cNvSpPr>
            <a:spLocks noGrp="1" noChangeArrowheads="1"/>
          </p:cNvSpPr>
          <p:nvPr>
            <p:ph type="body" idx="1"/>
          </p:nvPr>
        </p:nvSpPr>
        <p:spPr>
          <a:xfrm>
            <a:off x="457200" y="4076700"/>
            <a:ext cx="8229600" cy="2049463"/>
          </a:xfrm>
        </p:spPr>
        <p:txBody>
          <a:bodyPr/>
          <a:lstStyle/>
          <a:p>
            <a:pPr eaLnBrk="1" hangingPunct="1"/>
            <a:r>
              <a:rPr lang="en-CA" smtClean="0">
                <a:solidFill>
                  <a:schemeClr val="accent1"/>
                </a:solidFill>
              </a:rPr>
              <a:t>www.kcvs.ca</a:t>
            </a:r>
          </a:p>
          <a:p>
            <a:pPr eaLnBrk="1" hangingPunct="1"/>
            <a:r>
              <a:rPr lang="en-CA" smtClean="0">
                <a:solidFill>
                  <a:schemeClr val="accent1"/>
                </a:solidFill>
              </a:rPr>
              <a:t>www.explainingclimatechange.ca</a:t>
            </a:r>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Snagit_PPT169" descr="PPT169.png"/>
          <p:cNvPicPr>
            <a:picLocks noChangeAspect="1"/>
          </p:cNvPicPr>
          <p:nvPr/>
        </p:nvPicPr>
        <p:blipFill>
          <a:blip r:embed="rId3" cstate="print"/>
          <a:srcRect/>
          <a:stretch>
            <a:fillRect/>
          </a:stretch>
        </p:blipFill>
        <p:spPr bwMode="auto">
          <a:xfrm>
            <a:off x="179388" y="765175"/>
            <a:ext cx="5210175" cy="2960688"/>
          </a:xfrm>
          <a:prstGeom prst="rect">
            <a:avLst/>
          </a:prstGeom>
          <a:noFill/>
          <a:ln w="9525">
            <a:noFill/>
            <a:miter lim="800000"/>
            <a:headEnd/>
            <a:tailEnd/>
          </a:ln>
        </p:spPr>
      </p:pic>
      <p:sp>
        <p:nvSpPr>
          <p:cNvPr id="1028" name="Title 1"/>
          <p:cNvSpPr>
            <a:spLocks noGrp="1"/>
          </p:cNvSpPr>
          <p:nvPr>
            <p:ph type="ctrTitle" idx="4294967295"/>
          </p:nvPr>
        </p:nvSpPr>
        <p:spPr>
          <a:xfrm>
            <a:off x="323850" y="115888"/>
            <a:ext cx="7772400" cy="1296987"/>
          </a:xfrm>
        </p:spPr>
        <p:txBody>
          <a:bodyPr/>
          <a:lstStyle/>
          <a:p>
            <a:pPr eaLnBrk="1" hangingPunct="1"/>
            <a:r>
              <a:rPr lang="en-CA" smtClean="0">
                <a:solidFill>
                  <a:srgbClr val="D4E2ED"/>
                </a:solidFill>
              </a:rPr>
              <a:t>Mass of the Atmosphere</a:t>
            </a:r>
            <a:endParaRPr lang="en-US" smtClean="0">
              <a:solidFill>
                <a:srgbClr val="D4E2ED"/>
              </a:solidFill>
            </a:endParaRPr>
          </a:p>
        </p:txBody>
      </p:sp>
      <p:sp>
        <p:nvSpPr>
          <p:cNvPr id="5" name="TextBox 4"/>
          <p:cNvSpPr txBox="1"/>
          <p:nvPr/>
        </p:nvSpPr>
        <p:spPr>
          <a:xfrm>
            <a:off x="5580112" y="1340768"/>
            <a:ext cx="3096344" cy="141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Atmospheric pressure 100 </a:t>
            </a:r>
            <a:r>
              <a:rPr lang="en-CA" sz="1600" dirty="0" err="1">
                <a:solidFill>
                  <a:prstClr val="black"/>
                </a:solidFill>
              </a:rPr>
              <a:t>kPa</a:t>
            </a:r>
            <a:endParaRPr lang="en-CA" sz="1600" dirty="0">
              <a:solidFill>
                <a:prstClr val="black"/>
              </a:solidFill>
            </a:endParaRPr>
          </a:p>
          <a:p>
            <a:pPr fontAlgn="auto">
              <a:spcBef>
                <a:spcPts val="0"/>
              </a:spcBef>
              <a:spcAft>
                <a:spcPts val="0"/>
              </a:spcAft>
              <a:buFont typeface="Arial" pitchFamily="34" charset="0"/>
              <a:buChar char="•"/>
              <a:defRPr/>
            </a:pPr>
            <a:r>
              <a:rPr lang="en-CA" sz="1600" dirty="0">
                <a:solidFill>
                  <a:prstClr val="black"/>
                </a:solidFill>
              </a:rPr>
              <a:t>1 Pa = 1N/m</a:t>
            </a:r>
            <a:r>
              <a:rPr lang="en-CA" sz="1600" baseline="30000" dirty="0">
                <a:solidFill>
                  <a:prstClr val="black"/>
                </a:solidFill>
              </a:rPr>
              <a:t>2</a:t>
            </a:r>
          </a:p>
          <a:p>
            <a:pPr fontAlgn="auto">
              <a:spcBef>
                <a:spcPts val="0"/>
              </a:spcBef>
              <a:spcAft>
                <a:spcPts val="0"/>
              </a:spcAft>
              <a:buFont typeface="Arial" pitchFamily="34" charset="0"/>
              <a:buChar char="•"/>
              <a:defRPr/>
            </a:pPr>
            <a:r>
              <a:rPr lang="en-CA" sz="1600" dirty="0">
                <a:solidFill>
                  <a:prstClr val="black"/>
                </a:solidFill>
              </a:rPr>
              <a:t>Radius of Earth 6.38 </a:t>
            </a:r>
            <a:r>
              <a:rPr lang="en-CA" sz="1200" dirty="0">
                <a:solidFill>
                  <a:prstClr val="black"/>
                </a:solidFill>
              </a:rPr>
              <a:t>X</a:t>
            </a:r>
            <a:r>
              <a:rPr lang="en-CA" sz="1600" dirty="0">
                <a:solidFill>
                  <a:prstClr val="black"/>
                </a:solidFill>
              </a:rPr>
              <a:t> 10</a:t>
            </a:r>
            <a:r>
              <a:rPr lang="en-CA" sz="1600" baseline="30000" dirty="0">
                <a:solidFill>
                  <a:prstClr val="black"/>
                </a:solidFill>
              </a:rPr>
              <a:t>6</a:t>
            </a:r>
            <a:r>
              <a:rPr lang="en-CA" sz="1600" dirty="0">
                <a:solidFill>
                  <a:prstClr val="black"/>
                </a:solidFill>
              </a:rPr>
              <a:t>m</a:t>
            </a:r>
          </a:p>
          <a:p>
            <a:pPr fontAlgn="auto">
              <a:spcBef>
                <a:spcPts val="0"/>
              </a:spcBef>
              <a:spcAft>
                <a:spcPts val="0"/>
              </a:spcAft>
              <a:defRPr/>
            </a:pPr>
            <a:endParaRPr lang="en-US" dirty="0">
              <a:gradFill flip="none" rotWithShape="1">
                <a:gsLst>
                  <a:gs pos="0">
                    <a:prstClr val="black">
                      <a:tint val="66000"/>
                      <a:satMod val="160000"/>
                    </a:prstClr>
                  </a:gs>
                  <a:gs pos="50000">
                    <a:prstClr val="black">
                      <a:tint val="44500"/>
                      <a:satMod val="160000"/>
                    </a:prstClr>
                  </a:gs>
                  <a:gs pos="100000">
                    <a:prstClr val="black">
                      <a:tint val="23500"/>
                      <a:satMod val="160000"/>
                    </a:prstClr>
                  </a:gs>
                </a:gsLst>
                <a:path path="circle">
                  <a:fillToRect t="100000" r="100000"/>
                </a:path>
                <a:tileRect l="-100000" b="-100000"/>
              </a:gradFill>
            </a:endParaRPr>
          </a:p>
        </p:txBody>
      </p:sp>
      <p:cxnSp>
        <p:nvCxnSpPr>
          <p:cNvPr id="11" name="Straight Connector 10"/>
          <p:cNvCxnSpPr/>
          <p:nvPr/>
        </p:nvCxnSpPr>
        <p:spPr>
          <a:xfrm rot="16200000" flipV="1">
            <a:off x="5292725" y="4581525"/>
            <a:ext cx="1439863" cy="144463"/>
          </a:xfrm>
          <a:prstGeom prst="line">
            <a:avLst/>
          </a:prstGeom>
        </p:spPr>
        <p:style>
          <a:lnRef idx="1">
            <a:schemeClr val="accent1"/>
          </a:lnRef>
          <a:fillRef idx="0">
            <a:schemeClr val="accent1"/>
          </a:fillRef>
          <a:effectRef idx="0">
            <a:schemeClr val="accent1"/>
          </a:effectRef>
          <a:fontRef idx="minor">
            <a:schemeClr val="tx1"/>
          </a:fontRef>
        </p:style>
      </p:cxnSp>
      <p:grpSp>
        <p:nvGrpSpPr>
          <p:cNvPr id="1031" name="Group 23"/>
          <p:cNvGrpSpPr>
            <a:grpSpLocks/>
          </p:cNvGrpSpPr>
          <p:nvPr/>
        </p:nvGrpSpPr>
        <p:grpSpPr bwMode="auto">
          <a:xfrm>
            <a:off x="5940425" y="3644900"/>
            <a:ext cx="719138" cy="1728788"/>
            <a:chOff x="5796136" y="3140968"/>
            <a:chExt cx="439073" cy="1296145"/>
          </a:xfrm>
        </p:grpSpPr>
        <p:sp>
          <p:nvSpPr>
            <p:cNvPr id="8" name="Trapezoid 7"/>
            <p:cNvSpPr/>
            <p:nvPr/>
          </p:nvSpPr>
          <p:spPr>
            <a:xfrm>
              <a:off x="5867861" y="4293097"/>
              <a:ext cx="287869" cy="144016"/>
            </a:xfrm>
            <a:prstGeom prst="trapezoid">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Straight Connector 9"/>
            <p:cNvCxnSpPr/>
            <p:nvPr/>
          </p:nvCxnSpPr>
          <p:spPr>
            <a:xfrm rot="5400000" flipH="1" flipV="1">
              <a:off x="5655707" y="3857611"/>
              <a:ext cx="1079526" cy="7947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rapezoid 12"/>
            <p:cNvSpPr/>
            <p:nvPr/>
          </p:nvSpPr>
          <p:spPr>
            <a:xfrm>
              <a:off x="5796136" y="3140968"/>
              <a:ext cx="432288" cy="215429"/>
            </a:xfrm>
            <a:prstGeom prst="trapezoid">
              <a:avLst/>
            </a:prstGeom>
            <a:solidFill>
              <a:schemeClr val="accent1">
                <a:alpha val="53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4" name="Straight Connector 13"/>
            <p:cNvCxnSpPr/>
            <p:nvPr/>
          </p:nvCxnSpPr>
          <p:spPr>
            <a:xfrm rot="5400000" flipH="1" flipV="1">
              <a:off x="5597800" y="3681451"/>
              <a:ext cx="1134276" cy="53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5309447" y="3678059"/>
              <a:ext cx="1134276" cy="600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32" name="TextBox 29"/>
          <p:cNvSpPr txBox="1">
            <a:spLocks noChangeArrowheads="1"/>
          </p:cNvSpPr>
          <p:nvPr/>
        </p:nvSpPr>
        <p:spPr bwMode="auto">
          <a:xfrm>
            <a:off x="6875463" y="3644900"/>
            <a:ext cx="2089150" cy="1616075"/>
          </a:xfrm>
          <a:prstGeom prst="rect">
            <a:avLst/>
          </a:prstGeom>
          <a:noFill/>
          <a:ln w="9525">
            <a:noFill/>
            <a:miter lim="800000"/>
            <a:headEnd/>
            <a:tailEnd/>
          </a:ln>
        </p:spPr>
        <p:txBody>
          <a:bodyPr>
            <a:spAutoFit/>
          </a:bodyPr>
          <a:lstStyle/>
          <a:p>
            <a:r>
              <a:rPr lang="en-CA" sz="2000">
                <a:solidFill>
                  <a:srgbClr val="EAF0F6"/>
                </a:solidFill>
                <a:latin typeface="Calibri" pitchFamily="34" charset="0"/>
              </a:rPr>
              <a:t>What mass of a column of air 1m</a:t>
            </a:r>
            <a:r>
              <a:rPr lang="en-CA" sz="2000" baseline="30000">
                <a:solidFill>
                  <a:srgbClr val="EAF0F6"/>
                </a:solidFill>
                <a:latin typeface="Calibri" pitchFamily="34" charset="0"/>
              </a:rPr>
              <a:t>2</a:t>
            </a:r>
            <a:r>
              <a:rPr lang="en-CA" sz="2000">
                <a:solidFill>
                  <a:srgbClr val="EAF0F6"/>
                </a:solidFill>
                <a:latin typeface="Calibri" pitchFamily="34" charset="0"/>
              </a:rPr>
              <a:t> at the base will exert a force of 100 kN ?</a:t>
            </a:r>
            <a:endParaRPr lang="en-US" sz="2000">
              <a:solidFill>
                <a:srgbClr val="EAF0F6"/>
              </a:solidFill>
              <a:latin typeface="Calibri" pitchFamily="34" charset="0"/>
            </a:endParaRPr>
          </a:p>
        </p:txBody>
      </p:sp>
      <p:sp>
        <p:nvSpPr>
          <p:cNvPr id="1033" name="TextBox 30"/>
          <p:cNvSpPr txBox="1">
            <a:spLocks noChangeArrowheads="1"/>
          </p:cNvSpPr>
          <p:nvPr/>
        </p:nvSpPr>
        <p:spPr bwMode="auto">
          <a:xfrm>
            <a:off x="6400800" y="6019800"/>
            <a:ext cx="2573338" cy="701675"/>
          </a:xfrm>
          <a:prstGeom prst="rect">
            <a:avLst/>
          </a:prstGeom>
          <a:noFill/>
          <a:ln w="9525">
            <a:noFill/>
            <a:miter lim="800000"/>
            <a:headEnd/>
            <a:tailEnd/>
          </a:ln>
        </p:spPr>
        <p:txBody>
          <a:bodyPr wrap="none">
            <a:spAutoFit/>
          </a:bodyPr>
          <a:lstStyle/>
          <a:p>
            <a:r>
              <a:rPr lang="en-CA" sz="2000" i="1">
                <a:solidFill>
                  <a:srgbClr val="EAF0F6"/>
                </a:solidFill>
                <a:latin typeface="Calibri" pitchFamily="34" charset="0"/>
              </a:rPr>
              <a:t>Ans: mg = 100 000 N</a:t>
            </a:r>
          </a:p>
          <a:p>
            <a:r>
              <a:rPr lang="en-CA" sz="2000" i="1">
                <a:solidFill>
                  <a:srgbClr val="EAF0F6"/>
                </a:solidFill>
                <a:latin typeface="Calibri" pitchFamily="34" charset="0"/>
              </a:rPr>
              <a:t>m = 10</a:t>
            </a:r>
            <a:r>
              <a:rPr lang="en-CA" sz="2000" i="1" baseline="30000">
                <a:solidFill>
                  <a:srgbClr val="EAF0F6"/>
                </a:solidFill>
                <a:latin typeface="Calibri" pitchFamily="34" charset="0"/>
              </a:rPr>
              <a:t>4</a:t>
            </a:r>
            <a:r>
              <a:rPr lang="en-CA" sz="2000" i="1">
                <a:solidFill>
                  <a:srgbClr val="EAF0F6"/>
                </a:solidFill>
                <a:latin typeface="Calibri" pitchFamily="34" charset="0"/>
              </a:rPr>
              <a:t> kg</a:t>
            </a:r>
            <a:endParaRPr lang="en-US" sz="2000" i="1">
              <a:solidFill>
                <a:srgbClr val="EAF0F6"/>
              </a:solidFill>
              <a:latin typeface="Calibri" pitchFamily="34" charset="0"/>
            </a:endParaRPr>
          </a:p>
        </p:txBody>
      </p:sp>
      <p:sp>
        <p:nvSpPr>
          <p:cNvPr id="1034" name="TextBox 31"/>
          <p:cNvSpPr txBox="1">
            <a:spLocks noChangeArrowheads="1"/>
          </p:cNvSpPr>
          <p:nvPr/>
        </p:nvSpPr>
        <p:spPr bwMode="auto">
          <a:xfrm>
            <a:off x="1835150" y="3860800"/>
            <a:ext cx="3671888" cy="701675"/>
          </a:xfrm>
          <a:prstGeom prst="rect">
            <a:avLst/>
          </a:prstGeom>
          <a:noFill/>
          <a:ln w="9525">
            <a:noFill/>
            <a:miter lim="800000"/>
            <a:headEnd/>
            <a:tailEnd/>
          </a:ln>
        </p:spPr>
        <p:txBody>
          <a:bodyPr>
            <a:spAutoFit/>
          </a:bodyPr>
          <a:lstStyle/>
          <a:p>
            <a:r>
              <a:rPr lang="en-CA" sz="2000" i="1">
                <a:solidFill>
                  <a:srgbClr val="EAF0F6"/>
                </a:solidFill>
                <a:latin typeface="Calibri" pitchFamily="34" charset="0"/>
              </a:rPr>
              <a:t>Every square m of the Earth’s surface supports 10</a:t>
            </a:r>
            <a:r>
              <a:rPr lang="en-CA" sz="2000" i="1" baseline="30000">
                <a:solidFill>
                  <a:srgbClr val="EAF0F6"/>
                </a:solidFill>
                <a:latin typeface="Calibri" pitchFamily="34" charset="0"/>
              </a:rPr>
              <a:t>4</a:t>
            </a:r>
            <a:r>
              <a:rPr lang="en-CA" sz="2000" i="1">
                <a:solidFill>
                  <a:srgbClr val="EAF0F6"/>
                </a:solidFill>
                <a:latin typeface="Calibri" pitchFamily="34" charset="0"/>
              </a:rPr>
              <a:t> kg of air</a:t>
            </a:r>
            <a:endParaRPr lang="en-US" sz="2000" i="1">
              <a:solidFill>
                <a:srgbClr val="EAF0F6"/>
              </a:solidFill>
              <a:latin typeface="Calibri" pitchFamily="34" charset="0"/>
            </a:endParaRPr>
          </a:p>
        </p:txBody>
      </p:sp>
      <p:sp>
        <p:nvSpPr>
          <p:cNvPr id="33" name="Oval 32"/>
          <p:cNvSpPr/>
          <p:nvPr/>
        </p:nvSpPr>
        <p:spPr>
          <a:xfrm>
            <a:off x="179512" y="3861048"/>
            <a:ext cx="1224136" cy="1224136"/>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t="100000"/>
            </a:path>
            <a:tileRect r="-100000" b="-100000"/>
          </a:gradFill>
          <a:ln w="0"/>
          <a:scene3d>
            <a:camera prst="orthographicFront"/>
            <a:lightRig rig="balanced" dir="t">
              <a:rot lat="0" lon="0" rev="1800000"/>
            </a:lightRig>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aphicFrame>
        <p:nvGraphicFramePr>
          <p:cNvPr id="1026" name="Object 2"/>
          <p:cNvGraphicFramePr>
            <a:graphicFrameLocks noChangeAspect="1"/>
          </p:cNvGraphicFramePr>
          <p:nvPr/>
        </p:nvGraphicFramePr>
        <p:xfrm>
          <a:off x="247650" y="5114925"/>
          <a:ext cx="3130550" cy="1423988"/>
        </p:xfrm>
        <a:graphic>
          <a:graphicData uri="http://schemas.openxmlformats.org/presentationml/2006/ole">
            <p:oleObj spid="_x0000_s1026" name="Equation" r:id="rId4" imgW="2095500" imgH="952500" progId="Equation.DSMT4">
              <p:embed/>
            </p:oleObj>
          </a:graphicData>
        </a:graphic>
      </p:graphicFrame>
      <p:cxnSp>
        <p:nvCxnSpPr>
          <p:cNvPr id="37" name="Curved Connector 36"/>
          <p:cNvCxnSpPr/>
          <p:nvPr/>
        </p:nvCxnSpPr>
        <p:spPr>
          <a:xfrm rot="5400000">
            <a:off x="2412207" y="4653756"/>
            <a:ext cx="719138" cy="574675"/>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10800000">
            <a:off x="4038600" y="4572000"/>
            <a:ext cx="2232025" cy="1584325"/>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16200000" flipH="1">
            <a:off x="7785101" y="3113087"/>
            <a:ext cx="792162" cy="576263"/>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148263" y="4797425"/>
            <a:ext cx="3035300" cy="1298575"/>
          </a:xfrm>
        </p:spPr>
        <p:txBody>
          <a:bodyPr/>
          <a:lstStyle/>
          <a:p>
            <a:pPr eaLnBrk="1" hangingPunct="1"/>
            <a:r>
              <a:rPr lang="en-US" sz="2000" smtClean="0">
                <a:solidFill>
                  <a:schemeClr val="accent1"/>
                </a:solidFill>
              </a:rPr>
              <a:t>F. Sherwood Roland</a:t>
            </a:r>
            <a:br>
              <a:rPr lang="en-US" sz="2000" smtClean="0">
                <a:solidFill>
                  <a:schemeClr val="accent1"/>
                </a:solidFill>
              </a:rPr>
            </a:br>
            <a:r>
              <a:rPr lang="en-US" sz="2000" smtClean="0">
                <a:solidFill>
                  <a:schemeClr val="accent1"/>
                </a:solidFill>
              </a:rPr>
              <a:t>Nobel Laureate Chemistry</a:t>
            </a:r>
            <a:br>
              <a:rPr lang="en-US" sz="2000" smtClean="0">
                <a:solidFill>
                  <a:schemeClr val="accent1"/>
                </a:solidFill>
              </a:rPr>
            </a:br>
            <a:r>
              <a:rPr lang="en-US" sz="2000" smtClean="0">
                <a:solidFill>
                  <a:schemeClr val="accent1"/>
                </a:solidFill>
              </a:rPr>
              <a:t>Ozone Depletion</a:t>
            </a:r>
            <a:endParaRPr lang="en-CA" sz="2000" smtClean="0">
              <a:solidFill>
                <a:schemeClr val="accent1"/>
              </a:solidFill>
            </a:endParaRPr>
          </a:p>
        </p:txBody>
      </p:sp>
      <p:sp>
        <p:nvSpPr>
          <p:cNvPr id="12291" name="Rectangle 3"/>
          <p:cNvSpPr>
            <a:spLocks noGrp="1" noChangeArrowheads="1"/>
          </p:cNvSpPr>
          <p:nvPr>
            <p:ph type="body" idx="4294967295"/>
          </p:nvPr>
        </p:nvSpPr>
        <p:spPr>
          <a:xfrm>
            <a:off x="323850" y="1196975"/>
            <a:ext cx="4464050" cy="4895850"/>
          </a:xfrm>
        </p:spPr>
        <p:txBody>
          <a:bodyPr/>
          <a:lstStyle/>
          <a:p>
            <a:pPr eaLnBrk="1" hangingPunct="1">
              <a:buFontTx/>
              <a:buNone/>
            </a:pPr>
            <a:r>
              <a:rPr lang="en-US" smtClean="0"/>
              <a:t> </a:t>
            </a:r>
            <a:r>
              <a:rPr lang="en-US" smtClean="0">
                <a:solidFill>
                  <a:schemeClr val="accent1"/>
                </a:solidFill>
              </a:rPr>
              <a:t>“What’s the use of having developed a science well enough to make predictions if, in the end, all we’re willing to do is stand around and wait for them to come true?”</a:t>
            </a:r>
            <a:endParaRPr lang="en-CA" smtClean="0">
              <a:solidFill>
                <a:schemeClr val="accent1"/>
              </a:solidFill>
            </a:endParaRPr>
          </a:p>
        </p:txBody>
      </p:sp>
      <p:pic>
        <p:nvPicPr>
          <p:cNvPr id="12292" name="Picture 4"/>
          <p:cNvPicPr>
            <a:picLocks noChangeAspect="1" noChangeArrowheads="1"/>
          </p:cNvPicPr>
          <p:nvPr/>
        </p:nvPicPr>
        <p:blipFill>
          <a:blip r:embed="rId2" cstate="print"/>
          <a:srcRect/>
          <a:stretch>
            <a:fillRect/>
          </a:stretch>
        </p:blipFill>
        <p:spPr bwMode="auto">
          <a:xfrm>
            <a:off x="5213350" y="981075"/>
            <a:ext cx="3224213" cy="360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Snagit_PPT3D" descr="PPT3D"/>
          <p:cNvPicPr>
            <a:picLocks noChangeAspect="1" noChangeArrowheads="1"/>
          </p:cNvPicPr>
          <p:nvPr/>
        </p:nvPicPr>
        <p:blipFill>
          <a:blip r:embed="rId3" cstate="print"/>
          <a:srcRect t="6595" b="4213"/>
          <a:stretch>
            <a:fillRect/>
          </a:stretch>
        </p:blipFill>
        <p:spPr bwMode="auto">
          <a:xfrm>
            <a:off x="3492500" y="1628775"/>
            <a:ext cx="5400675" cy="4953000"/>
          </a:xfrm>
          <a:prstGeom prst="rect">
            <a:avLst/>
          </a:prstGeom>
          <a:solidFill>
            <a:schemeClr val="accent1">
              <a:alpha val="52156"/>
            </a:schemeClr>
          </a:solidFill>
          <a:ln w="9525">
            <a:noFill/>
            <a:miter lim="800000"/>
            <a:headEnd/>
            <a:tailEnd/>
          </a:ln>
        </p:spPr>
      </p:pic>
      <p:sp>
        <p:nvSpPr>
          <p:cNvPr id="2" name="Title 1"/>
          <p:cNvSpPr>
            <a:spLocks noGrp="1"/>
          </p:cNvSpPr>
          <p:nvPr>
            <p:ph type="title" idx="4294967295"/>
          </p:nvPr>
        </p:nvSpPr>
        <p:spPr/>
        <p:txBody>
          <a:bodyPr>
            <a:normAutofit fontScale="90000"/>
          </a:bodyPr>
          <a:lstStyle/>
          <a:p>
            <a:pPr algn="l" eaLnBrk="1" hangingPunct="1">
              <a:defRPr/>
            </a:pPr>
            <a:r>
              <a:rPr lang="en-CA" sz="4000" smtClean="0">
                <a:solidFill>
                  <a:srgbClr val="EDEEE6"/>
                </a:solidFill>
              </a:rPr>
              <a:t>How many molecules are there in the atmosphere?</a:t>
            </a:r>
            <a:endParaRPr lang="en-US" sz="4000" smtClean="0">
              <a:solidFill>
                <a:srgbClr val="EDEEE6"/>
              </a:solidFill>
            </a:endParaRPr>
          </a:p>
        </p:txBody>
      </p:sp>
      <p:sp>
        <p:nvSpPr>
          <p:cNvPr id="5" name="TextBox 4"/>
          <p:cNvSpPr txBox="1"/>
          <p:nvPr/>
        </p:nvSpPr>
        <p:spPr>
          <a:xfrm>
            <a:off x="179512" y="1628800"/>
            <a:ext cx="3096344" cy="2154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Atmospheric is mostly N</a:t>
            </a:r>
            <a:r>
              <a:rPr lang="en-CA" sz="1600" baseline="-25000" dirty="0">
                <a:solidFill>
                  <a:prstClr val="black"/>
                </a:solidFill>
              </a:rPr>
              <a:t>2</a:t>
            </a:r>
            <a:r>
              <a:rPr lang="en-CA" sz="1600" dirty="0">
                <a:solidFill>
                  <a:prstClr val="black"/>
                </a:solidFill>
              </a:rPr>
              <a:t> and O</a:t>
            </a:r>
            <a:r>
              <a:rPr lang="en-CA" sz="1600" baseline="-25000" dirty="0">
                <a:solidFill>
                  <a:prstClr val="black"/>
                </a:solidFill>
              </a:rPr>
              <a:t>2</a:t>
            </a:r>
          </a:p>
          <a:p>
            <a:pPr fontAlgn="auto">
              <a:spcBef>
                <a:spcPts val="0"/>
              </a:spcBef>
              <a:spcAft>
                <a:spcPts val="0"/>
              </a:spcAft>
              <a:buFont typeface="Arial" pitchFamily="34" charset="0"/>
              <a:buChar char="•"/>
              <a:defRPr/>
            </a:pPr>
            <a:r>
              <a:rPr lang="en-CA" sz="1600" dirty="0">
                <a:solidFill>
                  <a:prstClr val="black"/>
                </a:solidFill>
              </a:rPr>
              <a:t>“molar mass” approximately 30 g/mol</a:t>
            </a:r>
            <a:endParaRPr lang="en-CA" sz="1600" baseline="30000" dirty="0">
              <a:solidFill>
                <a:prstClr val="black"/>
              </a:solidFill>
            </a:endParaRPr>
          </a:p>
          <a:p>
            <a:pPr fontAlgn="auto">
              <a:spcBef>
                <a:spcPts val="0"/>
              </a:spcBef>
              <a:spcAft>
                <a:spcPts val="0"/>
              </a:spcAft>
              <a:buFont typeface="Arial" pitchFamily="34" charset="0"/>
              <a:buChar char="•"/>
              <a:defRPr/>
            </a:pPr>
            <a:r>
              <a:rPr lang="en-CA" sz="1600" dirty="0">
                <a:solidFill>
                  <a:prstClr val="black"/>
                </a:solidFill>
              </a:rPr>
              <a:t>Mass of atmosphere 5 </a:t>
            </a:r>
            <a:r>
              <a:rPr lang="en-CA" sz="1200" dirty="0">
                <a:solidFill>
                  <a:prstClr val="black"/>
                </a:solidFill>
              </a:rPr>
              <a:t>X</a:t>
            </a:r>
            <a:r>
              <a:rPr lang="en-CA" sz="1600" dirty="0">
                <a:solidFill>
                  <a:prstClr val="black"/>
                </a:solidFill>
              </a:rPr>
              <a:t> 10</a:t>
            </a:r>
            <a:r>
              <a:rPr lang="en-CA" sz="1600" baseline="30000" dirty="0">
                <a:solidFill>
                  <a:prstClr val="black"/>
                </a:solidFill>
              </a:rPr>
              <a:t>18 </a:t>
            </a:r>
            <a:r>
              <a:rPr lang="en-CA" sz="1600" dirty="0">
                <a:solidFill>
                  <a:prstClr val="black"/>
                </a:solidFill>
              </a:rPr>
              <a:t>kg</a:t>
            </a:r>
          </a:p>
          <a:p>
            <a:pPr fontAlgn="auto">
              <a:spcBef>
                <a:spcPts val="0"/>
              </a:spcBef>
              <a:spcAft>
                <a:spcPts val="0"/>
              </a:spcAft>
              <a:defRPr/>
            </a:pPr>
            <a:endParaRPr lang="en-US" dirty="0">
              <a:gradFill flip="none" rotWithShape="1">
                <a:gsLst>
                  <a:gs pos="0">
                    <a:prstClr val="black">
                      <a:tint val="66000"/>
                      <a:satMod val="160000"/>
                    </a:prstClr>
                  </a:gs>
                  <a:gs pos="50000">
                    <a:prstClr val="black">
                      <a:tint val="44500"/>
                      <a:satMod val="160000"/>
                    </a:prstClr>
                  </a:gs>
                  <a:gs pos="100000">
                    <a:prstClr val="black">
                      <a:tint val="23500"/>
                      <a:satMod val="160000"/>
                    </a:prstClr>
                  </a:gs>
                </a:gsLst>
                <a:path path="circle">
                  <a:fillToRect t="100000" r="100000"/>
                </a:path>
                <a:tileRect l="-100000" b="-100000"/>
              </a:gradFill>
            </a:endParaRPr>
          </a:p>
        </p:txBody>
      </p:sp>
      <p:graphicFrame>
        <p:nvGraphicFramePr>
          <p:cNvPr id="2050" name="Object 3"/>
          <p:cNvGraphicFramePr>
            <a:graphicFrameLocks noChangeAspect="1"/>
          </p:cNvGraphicFramePr>
          <p:nvPr/>
        </p:nvGraphicFramePr>
        <p:xfrm>
          <a:off x="3970338" y="4395788"/>
          <a:ext cx="4300537" cy="1465262"/>
        </p:xfrm>
        <a:graphic>
          <a:graphicData uri="http://schemas.openxmlformats.org/presentationml/2006/ole">
            <p:oleObj spid="_x0000_s2050" name="Equation" r:id="rId4" imgW="2984500" imgH="91440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algn="l" eaLnBrk="1" hangingPunct="1">
              <a:defRPr/>
            </a:pPr>
            <a:r>
              <a:rPr lang="en-CA" sz="4000" smtClean="0">
                <a:solidFill>
                  <a:srgbClr val="CADCD8"/>
                </a:solidFill>
              </a:rPr>
              <a:t>How Much CO</a:t>
            </a:r>
            <a:r>
              <a:rPr lang="en-CA" sz="4000" baseline="-25000" smtClean="0">
                <a:solidFill>
                  <a:srgbClr val="CADCD8"/>
                </a:solidFill>
              </a:rPr>
              <a:t>2</a:t>
            </a:r>
            <a:r>
              <a:rPr lang="en-CA" sz="4000" smtClean="0">
                <a:solidFill>
                  <a:srgbClr val="CADCD8"/>
                </a:solidFill>
              </a:rPr>
              <a:t> in ppm Does a Barrel of Oil Produce?</a:t>
            </a:r>
            <a:endParaRPr lang="en-US" sz="4000" smtClean="0">
              <a:solidFill>
                <a:srgbClr val="CADCD8"/>
              </a:solidFill>
            </a:endParaRPr>
          </a:p>
        </p:txBody>
      </p:sp>
      <p:sp>
        <p:nvSpPr>
          <p:cNvPr id="5" name="TextBox 4"/>
          <p:cNvSpPr txBox="1"/>
          <p:nvPr/>
        </p:nvSpPr>
        <p:spPr>
          <a:xfrm>
            <a:off x="5652120" y="980728"/>
            <a:ext cx="3096344"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Carbon-based fuel releases 3.15 times its mass in CO</a:t>
            </a:r>
            <a:r>
              <a:rPr lang="en-CA" sz="1600" baseline="-25000" dirty="0">
                <a:solidFill>
                  <a:prstClr val="black"/>
                </a:solidFill>
              </a:rPr>
              <a:t>2</a:t>
            </a:r>
          </a:p>
          <a:p>
            <a:pPr fontAlgn="auto">
              <a:spcBef>
                <a:spcPts val="0"/>
              </a:spcBef>
              <a:spcAft>
                <a:spcPts val="0"/>
              </a:spcAft>
              <a:buFont typeface="Arial" pitchFamily="34" charset="0"/>
              <a:buChar char="•"/>
              <a:defRPr/>
            </a:pPr>
            <a:r>
              <a:rPr lang="en-CA" sz="1600" dirty="0">
                <a:solidFill>
                  <a:prstClr val="black"/>
                </a:solidFill>
              </a:rPr>
              <a:t>Mass of a barrel of oil is about 135 kg or </a:t>
            </a:r>
            <a:endParaRPr lang="en-CA" sz="1600" baseline="30000" dirty="0">
              <a:solidFill>
                <a:prstClr val="black"/>
              </a:solidFill>
            </a:endParaRPr>
          </a:p>
          <a:p>
            <a:pPr fontAlgn="auto">
              <a:spcBef>
                <a:spcPts val="0"/>
              </a:spcBef>
              <a:spcAft>
                <a:spcPts val="0"/>
              </a:spcAft>
              <a:buFont typeface="Arial" pitchFamily="34" charset="0"/>
              <a:buChar char="•"/>
              <a:defRPr/>
            </a:pPr>
            <a:r>
              <a:rPr lang="en-CA" sz="1600" dirty="0">
                <a:solidFill>
                  <a:prstClr val="black"/>
                </a:solidFill>
              </a:rPr>
              <a:t>1 barrel releases 425 kg CO</a:t>
            </a:r>
            <a:r>
              <a:rPr lang="en-CA" sz="1600" baseline="-25000" dirty="0">
                <a:solidFill>
                  <a:prstClr val="black"/>
                </a:solidFill>
              </a:rPr>
              <a:t>2</a:t>
            </a:r>
          </a:p>
          <a:p>
            <a:pPr fontAlgn="auto">
              <a:spcBef>
                <a:spcPts val="0"/>
              </a:spcBef>
              <a:spcAft>
                <a:spcPts val="0"/>
              </a:spcAft>
              <a:buFont typeface="Arial" pitchFamily="34" charset="0"/>
              <a:buChar char="•"/>
              <a:defRPr/>
            </a:pPr>
            <a:r>
              <a:rPr lang="en-CA" sz="1600" dirty="0">
                <a:solidFill>
                  <a:prstClr val="black"/>
                </a:solidFill>
              </a:rPr>
              <a:t>CO</a:t>
            </a:r>
            <a:r>
              <a:rPr lang="en-CA" sz="1600" baseline="-25000" dirty="0">
                <a:solidFill>
                  <a:prstClr val="black"/>
                </a:solidFill>
              </a:rPr>
              <a:t>2 </a:t>
            </a:r>
            <a:r>
              <a:rPr lang="en-CA" sz="1600" dirty="0">
                <a:solidFill>
                  <a:prstClr val="black"/>
                </a:solidFill>
              </a:rPr>
              <a:t>has</a:t>
            </a:r>
            <a:r>
              <a:rPr lang="en-CA" sz="1600" baseline="-25000" dirty="0">
                <a:solidFill>
                  <a:prstClr val="black"/>
                </a:solidFill>
              </a:rPr>
              <a:t> </a:t>
            </a:r>
            <a:r>
              <a:rPr lang="en-CA" sz="1600" dirty="0">
                <a:solidFill>
                  <a:prstClr val="black"/>
                </a:solidFill>
              </a:rPr>
              <a:t>a molar mass of 44g/mol</a:t>
            </a:r>
            <a:endParaRPr lang="en-US" dirty="0">
              <a:gradFill flip="none" rotWithShape="1">
                <a:gsLst>
                  <a:gs pos="0">
                    <a:prstClr val="black">
                      <a:tint val="66000"/>
                      <a:satMod val="160000"/>
                    </a:prstClr>
                  </a:gs>
                  <a:gs pos="50000">
                    <a:prstClr val="black">
                      <a:tint val="44500"/>
                      <a:satMod val="160000"/>
                    </a:prstClr>
                  </a:gs>
                  <a:gs pos="100000">
                    <a:prstClr val="black">
                      <a:tint val="23500"/>
                      <a:satMod val="160000"/>
                    </a:prstClr>
                  </a:gs>
                </a:gsLst>
                <a:path path="circle">
                  <a:fillToRect t="100000" r="100000"/>
                </a:path>
                <a:tileRect l="-100000" b="-100000"/>
              </a:gradFill>
            </a:endParaRPr>
          </a:p>
        </p:txBody>
      </p:sp>
      <p:sp>
        <p:nvSpPr>
          <p:cNvPr id="3079" name="TextBox 5"/>
          <p:cNvSpPr txBox="1">
            <a:spLocks noChangeArrowheads="1"/>
          </p:cNvSpPr>
          <p:nvPr/>
        </p:nvSpPr>
        <p:spPr bwMode="auto">
          <a:xfrm>
            <a:off x="468313" y="1844675"/>
            <a:ext cx="5111750" cy="2714625"/>
          </a:xfrm>
          <a:prstGeom prst="rect">
            <a:avLst/>
          </a:prstGeom>
          <a:noFill/>
          <a:ln w="9525">
            <a:noFill/>
            <a:miter lim="800000"/>
            <a:headEnd/>
            <a:tailEnd/>
          </a:ln>
        </p:spPr>
        <p:txBody>
          <a:bodyPr>
            <a:spAutoFit/>
          </a:bodyPr>
          <a:lstStyle/>
          <a:p>
            <a:r>
              <a:rPr lang="en-CA" sz="2000">
                <a:solidFill>
                  <a:srgbClr val="CADCD8"/>
                </a:solidFill>
                <a:latin typeface="Calibri" pitchFamily="34" charset="0"/>
              </a:rPr>
              <a:t>1 barrel releases 425 kg of CO</a:t>
            </a:r>
            <a:r>
              <a:rPr lang="en-CA" sz="2000" baseline="-25000">
                <a:solidFill>
                  <a:srgbClr val="CADCD8"/>
                </a:solidFill>
                <a:latin typeface="Calibri" pitchFamily="34" charset="0"/>
              </a:rPr>
              <a:t>2;</a:t>
            </a:r>
            <a:r>
              <a:rPr lang="en-CA" sz="2000">
                <a:solidFill>
                  <a:srgbClr val="CADCD8"/>
                </a:solidFill>
                <a:latin typeface="Calibri" pitchFamily="34" charset="0"/>
              </a:rPr>
              <a:t> in moles this is</a:t>
            </a:r>
            <a:r>
              <a:rPr lang="en-CA">
                <a:solidFill>
                  <a:srgbClr val="CADCD8"/>
                </a:solidFill>
                <a:latin typeface="Calibri" pitchFamily="34" charset="0"/>
              </a:rPr>
              <a:t/>
            </a:r>
            <a:br>
              <a:rPr lang="en-CA">
                <a:solidFill>
                  <a:srgbClr val="CADCD8"/>
                </a:solidFill>
                <a:latin typeface="Calibri" pitchFamily="34" charset="0"/>
              </a:rPr>
            </a:br>
            <a:r>
              <a:rPr lang="en-CA">
                <a:solidFill>
                  <a:srgbClr val="CADCD8"/>
                </a:solidFill>
                <a:latin typeface="Calibri" pitchFamily="34" charset="0"/>
              </a:rPr>
              <a:t/>
            </a:r>
            <a:br>
              <a:rPr lang="en-CA">
                <a:solidFill>
                  <a:srgbClr val="CADCD8"/>
                </a:solidFill>
                <a:latin typeface="Calibri" pitchFamily="34" charset="0"/>
              </a:rPr>
            </a:br>
            <a:r>
              <a:rPr lang="en-CA">
                <a:solidFill>
                  <a:srgbClr val="CADCD8"/>
                </a:solidFill>
                <a:latin typeface="Calibri" pitchFamily="34" charset="0"/>
              </a:rPr>
              <a:t/>
            </a:r>
            <a:br>
              <a:rPr lang="en-CA">
                <a:solidFill>
                  <a:srgbClr val="CADCD8"/>
                </a:solidFill>
                <a:latin typeface="Calibri" pitchFamily="34" charset="0"/>
              </a:rPr>
            </a:br>
            <a:r>
              <a:rPr lang="en-CA">
                <a:solidFill>
                  <a:srgbClr val="CADCD8"/>
                </a:solidFill>
                <a:latin typeface="Calibri" pitchFamily="34" charset="0"/>
              </a:rPr>
              <a:t/>
            </a:r>
            <a:br>
              <a:rPr lang="en-CA">
                <a:solidFill>
                  <a:srgbClr val="CADCD8"/>
                </a:solidFill>
                <a:latin typeface="Calibri" pitchFamily="34" charset="0"/>
              </a:rPr>
            </a:br>
            <a:r>
              <a:rPr lang="en-CA">
                <a:solidFill>
                  <a:srgbClr val="CADCD8"/>
                </a:solidFill>
                <a:latin typeface="Calibri" pitchFamily="34" charset="0"/>
              </a:rPr>
              <a:t/>
            </a:r>
            <a:br>
              <a:rPr lang="en-CA">
                <a:solidFill>
                  <a:srgbClr val="CADCD8"/>
                </a:solidFill>
                <a:latin typeface="Calibri" pitchFamily="34" charset="0"/>
              </a:rPr>
            </a:br>
            <a:r>
              <a:rPr lang="en-CA" sz="2000">
                <a:solidFill>
                  <a:srgbClr val="CADCD8"/>
                </a:solidFill>
                <a:latin typeface="Calibri" pitchFamily="34" charset="0"/>
              </a:rPr>
              <a:t>Since the atmosphere contains 1.7 X 10</a:t>
            </a:r>
            <a:r>
              <a:rPr lang="en-CA" sz="2000" baseline="30000">
                <a:solidFill>
                  <a:srgbClr val="CADCD8"/>
                </a:solidFill>
                <a:latin typeface="Calibri" pitchFamily="34" charset="0"/>
              </a:rPr>
              <a:t>20</a:t>
            </a:r>
            <a:r>
              <a:rPr lang="en-CA" sz="2000">
                <a:solidFill>
                  <a:srgbClr val="CADCD8"/>
                </a:solidFill>
                <a:latin typeface="Calibri" pitchFamily="34" charset="0"/>
              </a:rPr>
              <a:t> mol one barrel will release </a:t>
            </a:r>
          </a:p>
          <a:p>
            <a:endParaRPr lang="en-US" sz="2000">
              <a:solidFill>
                <a:srgbClr val="CADCD8"/>
              </a:solidFill>
              <a:latin typeface="Calibri" pitchFamily="34" charset="0"/>
            </a:endParaRPr>
          </a:p>
        </p:txBody>
      </p:sp>
      <p:graphicFrame>
        <p:nvGraphicFramePr>
          <p:cNvPr id="3074" name="Object 2"/>
          <p:cNvGraphicFramePr>
            <a:graphicFrameLocks noChangeAspect="1"/>
          </p:cNvGraphicFramePr>
          <p:nvPr/>
        </p:nvGraphicFramePr>
        <p:xfrm>
          <a:off x="1089025" y="2312988"/>
          <a:ext cx="3424238" cy="865187"/>
        </p:xfrm>
        <a:graphic>
          <a:graphicData uri="http://schemas.openxmlformats.org/presentationml/2006/ole">
            <p:oleObj spid="_x0000_s3074" name="Equation" r:id="rId3" imgW="1866900" imgH="469900" progId="Equation.DSMT4">
              <p:embed/>
            </p:oleObj>
          </a:graphicData>
        </a:graphic>
      </p:graphicFrame>
      <p:graphicFrame>
        <p:nvGraphicFramePr>
          <p:cNvPr id="3075" name="Object 3"/>
          <p:cNvGraphicFramePr>
            <a:graphicFrameLocks noChangeAspect="1"/>
          </p:cNvGraphicFramePr>
          <p:nvPr/>
        </p:nvGraphicFramePr>
        <p:xfrm>
          <a:off x="4114800" y="4038600"/>
          <a:ext cx="2598738" cy="785813"/>
        </p:xfrm>
        <a:graphic>
          <a:graphicData uri="http://schemas.openxmlformats.org/presentationml/2006/ole">
            <p:oleObj spid="_x0000_s3075" name="Equation" r:id="rId4" imgW="1511300" imgH="457200" progId="Equation.DSMT4">
              <p:embed/>
            </p:oleObj>
          </a:graphicData>
        </a:graphic>
      </p:graphicFrame>
      <p:sp>
        <p:nvSpPr>
          <p:cNvPr id="3080" name="TextBox 8"/>
          <p:cNvSpPr txBox="1">
            <a:spLocks noChangeArrowheads="1"/>
          </p:cNvSpPr>
          <p:nvPr/>
        </p:nvSpPr>
        <p:spPr bwMode="auto">
          <a:xfrm>
            <a:off x="539750" y="4953000"/>
            <a:ext cx="8424863" cy="1006475"/>
          </a:xfrm>
          <a:prstGeom prst="rect">
            <a:avLst/>
          </a:prstGeom>
          <a:noFill/>
          <a:ln w="9525">
            <a:noFill/>
            <a:miter lim="800000"/>
            <a:headEnd/>
            <a:tailEnd/>
          </a:ln>
        </p:spPr>
        <p:txBody>
          <a:bodyPr>
            <a:spAutoFit/>
          </a:bodyPr>
          <a:lstStyle/>
          <a:p>
            <a:r>
              <a:rPr lang="en-CA" sz="2000">
                <a:solidFill>
                  <a:srgbClr val="CADCD8"/>
                </a:solidFill>
                <a:latin typeface="Calibri" pitchFamily="34" charset="0"/>
              </a:rPr>
              <a:t>This is the fraction of CO</a:t>
            </a:r>
            <a:r>
              <a:rPr lang="en-CA" sz="2000" baseline="-25000">
                <a:solidFill>
                  <a:srgbClr val="CADCD8"/>
                </a:solidFill>
                <a:latin typeface="Calibri" pitchFamily="34" charset="0"/>
              </a:rPr>
              <a:t>2</a:t>
            </a:r>
            <a:r>
              <a:rPr lang="en-CA" sz="2000">
                <a:solidFill>
                  <a:srgbClr val="CADCD8"/>
                </a:solidFill>
                <a:latin typeface="Calibri" pitchFamily="34" charset="0"/>
              </a:rPr>
              <a:t> relative to the entire atmosphere – multiply by 1 million to get the parts-per-million or ppm.  So, 1 barrel releases an additional </a:t>
            </a:r>
            <a:endParaRPr lang="en-US" sz="2000">
              <a:solidFill>
                <a:srgbClr val="CADCD8"/>
              </a:solidFill>
              <a:latin typeface="Calibri" pitchFamily="34" charset="0"/>
            </a:endParaRPr>
          </a:p>
        </p:txBody>
      </p:sp>
      <p:graphicFrame>
        <p:nvGraphicFramePr>
          <p:cNvPr id="3076" name="Object 4"/>
          <p:cNvGraphicFramePr>
            <a:graphicFrameLocks noChangeAspect="1"/>
          </p:cNvGraphicFramePr>
          <p:nvPr/>
        </p:nvGraphicFramePr>
        <p:xfrm>
          <a:off x="3035300" y="5888038"/>
          <a:ext cx="1681163" cy="436562"/>
        </p:xfrm>
        <a:graphic>
          <a:graphicData uri="http://schemas.openxmlformats.org/presentationml/2006/ole">
            <p:oleObj spid="_x0000_s3076" name="Equation" r:id="rId5" imgW="977900" imgH="2540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algn="l" eaLnBrk="1" hangingPunct="1">
              <a:defRPr/>
            </a:pPr>
            <a:r>
              <a:rPr lang="en-CA" sz="3600" smtClean="0">
                <a:solidFill>
                  <a:srgbClr val="CADCD8"/>
                </a:solidFill>
              </a:rPr>
              <a:t>Is the observed increase in CO</a:t>
            </a:r>
            <a:r>
              <a:rPr lang="en-CA" sz="3600" baseline="-25000" smtClean="0">
                <a:solidFill>
                  <a:srgbClr val="CADCD8"/>
                </a:solidFill>
              </a:rPr>
              <a:t>2</a:t>
            </a:r>
            <a:r>
              <a:rPr lang="en-CA" sz="3600" smtClean="0">
                <a:solidFill>
                  <a:srgbClr val="CADCD8"/>
                </a:solidFill>
              </a:rPr>
              <a:t> “natural” or …</a:t>
            </a:r>
            <a:endParaRPr lang="en-US" sz="3600" smtClean="0">
              <a:solidFill>
                <a:srgbClr val="CADCD8"/>
              </a:solidFill>
            </a:endParaRPr>
          </a:p>
        </p:txBody>
      </p:sp>
      <p:sp>
        <p:nvSpPr>
          <p:cNvPr id="4" name="TextBox 3"/>
          <p:cNvSpPr txBox="1"/>
          <p:nvPr/>
        </p:nvSpPr>
        <p:spPr>
          <a:xfrm>
            <a:off x="5651500" y="981075"/>
            <a:ext cx="3097213" cy="163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1 barrel of oil releases 6 X 10</a:t>
            </a:r>
            <a:r>
              <a:rPr lang="en-CA" sz="1600" baseline="30000" dirty="0">
                <a:solidFill>
                  <a:prstClr val="black"/>
                </a:solidFill>
              </a:rPr>
              <a:t>-11</a:t>
            </a:r>
            <a:r>
              <a:rPr lang="en-CA" sz="1600" dirty="0">
                <a:solidFill>
                  <a:prstClr val="black"/>
                </a:solidFill>
              </a:rPr>
              <a:t> </a:t>
            </a:r>
            <a:r>
              <a:rPr lang="en-CA" sz="1600" dirty="0" err="1">
                <a:solidFill>
                  <a:prstClr val="black"/>
                </a:solidFill>
              </a:rPr>
              <a:t>ppm</a:t>
            </a:r>
            <a:r>
              <a:rPr lang="en-CA" sz="1600" dirty="0">
                <a:solidFill>
                  <a:prstClr val="black"/>
                </a:solidFill>
              </a:rPr>
              <a:t> of new CO</a:t>
            </a:r>
            <a:r>
              <a:rPr lang="en-CA" sz="1600" baseline="-25000" dirty="0">
                <a:solidFill>
                  <a:prstClr val="black"/>
                </a:solidFill>
              </a:rPr>
              <a:t>2</a:t>
            </a:r>
            <a:r>
              <a:rPr lang="en-CA" sz="1600" dirty="0">
                <a:solidFill>
                  <a:prstClr val="black"/>
                </a:solidFill>
              </a:rPr>
              <a:t>  into the atmosphere</a:t>
            </a:r>
          </a:p>
          <a:p>
            <a:pPr fontAlgn="auto">
              <a:spcBef>
                <a:spcPts val="0"/>
              </a:spcBef>
              <a:spcAft>
                <a:spcPts val="0"/>
              </a:spcAft>
              <a:buFont typeface="Arial" pitchFamily="34" charset="0"/>
              <a:buChar char="•"/>
              <a:defRPr/>
            </a:pPr>
            <a:r>
              <a:rPr lang="en-CA" sz="1600" dirty="0">
                <a:solidFill>
                  <a:prstClr val="black"/>
                </a:solidFill>
              </a:rPr>
              <a:t>30 billion barrels of oil are consumed annually</a:t>
            </a:r>
            <a:endParaRPr lang="en-CA" sz="1600" baseline="-25000" dirty="0">
              <a:solidFill>
                <a:prstClr val="black"/>
              </a:solidFill>
            </a:endParaRPr>
          </a:p>
        </p:txBody>
      </p:sp>
      <p:pic>
        <p:nvPicPr>
          <p:cNvPr id="4101" name="Snagit_PPT27A" descr="PPT27A.png"/>
          <p:cNvPicPr>
            <a:picLocks noChangeAspect="1"/>
          </p:cNvPicPr>
          <p:nvPr/>
        </p:nvPicPr>
        <p:blipFill>
          <a:blip r:embed="rId3" cstate="print"/>
          <a:srcRect/>
          <a:stretch>
            <a:fillRect/>
          </a:stretch>
        </p:blipFill>
        <p:spPr bwMode="auto">
          <a:xfrm>
            <a:off x="179388" y="3429000"/>
            <a:ext cx="3125787" cy="2376488"/>
          </a:xfrm>
          <a:prstGeom prst="rect">
            <a:avLst/>
          </a:prstGeom>
          <a:noFill/>
          <a:ln w="9525">
            <a:noFill/>
            <a:miter lim="800000"/>
            <a:headEnd/>
            <a:tailEnd/>
          </a:ln>
        </p:spPr>
      </p:pic>
      <p:pic>
        <p:nvPicPr>
          <p:cNvPr id="4102" name="Picture 3" descr="maunaloa1"/>
          <p:cNvPicPr>
            <a:picLocks noGrp="1" noChangeAspect="1" noChangeArrowheads="1"/>
          </p:cNvPicPr>
          <p:nvPr>
            <p:ph sz="half" idx="4294967295"/>
          </p:nvPr>
        </p:nvPicPr>
        <p:blipFill>
          <a:blip r:embed="rId4" cstate="print"/>
          <a:srcRect/>
          <a:stretch>
            <a:fillRect/>
          </a:stretch>
        </p:blipFill>
        <p:spPr>
          <a:xfrm>
            <a:off x="3871913" y="3429000"/>
            <a:ext cx="4648200" cy="3036888"/>
          </a:xfrm>
        </p:spPr>
      </p:pic>
      <p:graphicFrame>
        <p:nvGraphicFramePr>
          <p:cNvPr id="4098" name="Object 2"/>
          <p:cNvGraphicFramePr>
            <a:graphicFrameLocks noChangeAspect="1"/>
          </p:cNvGraphicFramePr>
          <p:nvPr/>
        </p:nvGraphicFramePr>
        <p:xfrm>
          <a:off x="533400" y="1676400"/>
          <a:ext cx="4367213" cy="862013"/>
        </p:xfrm>
        <a:graphic>
          <a:graphicData uri="http://schemas.openxmlformats.org/presentationml/2006/ole">
            <p:oleObj spid="_x0000_s4098" name="Equation" r:id="rId5" imgW="2451100" imgH="482600" progId="Equation.DSMT4">
              <p:embed/>
            </p:oleObj>
          </a:graphicData>
        </a:graphic>
      </p:graphicFrame>
      <p:cxnSp>
        <p:nvCxnSpPr>
          <p:cNvPr id="9" name="Straight Arrow Connector 8"/>
          <p:cNvCxnSpPr/>
          <p:nvPr/>
        </p:nvCxnSpPr>
        <p:spPr>
          <a:xfrm flipV="1">
            <a:off x="5724525" y="4076700"/>
            <a:ext cx="2087563" cy="1512888"/>
          </a:xfrm>
          <a:prstGeom prst="straightConnector1">
            <a:avLst/>
          </a:prstGeom>
          <a:ln w="38100">
            <a:solidFill>
              <a:srgbClr val="FF0000"/>
            </a:solidFill>
            <a:tailEnd type="arrow"/>
          </a:ln>
          <a:effectLst>
            <a:outerShdw dist="50800" dir="5400000" sx="140000" sy="140000" algn="ctr" rotWithShape="0">
              <a:srgbClr val="000000">
                <a:alpha val="70000"/>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24525" y="5589588"/>
            <a:ext cx="2151063" cy="7937"/>
          </a:xfrm>
          <a:prstGeom prst="straightConnector1">
            <a:avLst/>
          </a:prstGeom>
          <a:ln w="25400">
            <a:solidFill>
              <a:srgbClr val="FF0000"/>
            </a:solidFill>
            <a:prstDash val="sysDash"/>
            <a:tailEnd type="arrow"/>
          </a:ln>
          <a:effectLst>
            <a:outerShdw dist="50800" dir="5400000" sx="140000" sy="14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7092950" y="4868863"/>
            <a:ext cx="1439863" cy="1587"/>
          </a:xfrm>
          <a:prstGeom prst="straightConnector1">
            <a:avLst/>
          </a:prstGeom>
          <a:ln w="25400">
            <a:solidFill>
              <a:srgbClr val="FF0000"/>
            </a:solidFill>
            <a:prstDash val="sysDash"/>
            <a:tailEnd type="arrow"/>
          </a:ln>
          <a:effectLst>
            <a:outerShdw dist="50800" dir="5400000" sx="140000" sy="140000" algn="ctr" rotWithShape="0">
              <a:srgbClr val="000000">
                <a:alpha val="27000"/>
              </a:srgbClr>
            </a:outerShdw>
          </a:effectLst>
        </p:spPr>
        <p:style>
          <a:lnRef idx="1">
            <a:schemeClr val="accent1"/>
          </a:lnRef>
          <a:fillRef idx="0">
            <a:schemeClr val="accent1"/>
          </a:fillRef>
          <a:effectRef idx="0">
            <a:schemeClr val="accent1"/>
          </a:effectRef>
          <a:fontRef idx="minor">
            <a:schemeClr val="tx1"/>
          </a:fontRef>
        </p:style>
      </p:cxnSp>
      <p:cxnSp>
        <p:nvCxnSpPr>
          <p:cNvPr id="16" name="Curved Connector 15"/>
          <p:cNvCxnSpPr>
            <a:endCxn id="4107" idx="1"/>
          </p:cNvCxnSpPr>
          <p:nvPr/>
        </p:nvCxnSpPr>
        <p:spPr>
          <a:xfrm>
            <a:off x="2411413" y="2565400"/>
            <a:ext cx="2808287" cy="162401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07" name="TextBox 16"/>
          <p:cNvSpPr txBox="1">
            <a:spLocks noChangeArrowheads="1"/>
          </p:cNvSpPr>
          <p:nvPr/>
        </p:nvSpPr>
        <p:spPr bwMode="auto">
          <a:xfrm>
            <a:off x="5219700" y="4005263"/>
            <a:ext cx="2044700" cy="366712"/>
          </a:xfrm>
          <a:prstGeom prst="rect">
            <a:avLst/>
          </a:prstGeom>
          <a:noFill/>
          <a:ln w="9525">
            <a:noFill/>
            <a:miter lim="800000"/>
            <a:headEnd/>
            <a:tailEnd/>
          </a:ln>
        </p:spPr>
        <p:txBody>
          <a:bodyPr wrap="none">
            <a:spAutoFit/>
          </a:bodyPr>
          <a:lstStyle/>
          <a:p>
            <a:r>
              <a:rPr lang="en-CA">
                <a:solidFill>
                  <a:srgbClr val="CADCD8"/>
                </a:solidFill>
                <a:latin typeface="Calibri" pitchFamily="34" charset="0"/>
              </a:rPr>
              <a:t>Slope = 1.8 ppm/a</a:t>
            </a:r>
            <a:endParaRPr lang="en-US">
              <a:solidFill>
                <a:srgbClr val="CADCD8"/>
              </a:solidFill>
              <a:latin typeface="Calibri" pitchFamily="34" charset="0"/>
            </a:endParaRPr>
          </a:p>
        </p:txBody>
      </p:sp>
      <p:sp>
        <p:nvSpPr>
          <p:cNvPr id="4108" name="TextBox 18"/>
          <p:cNvSpPr txBox="1">
            <a:spLocks noChangeArrowheads="1"/>
          </p:cNvSpPr>
          <p:nvPr/>
        </p:nvSpPr>
        <p:spPr bwMode="auto">
          <a:xfrm>
            <a:off x="7812088" y="4581525"/>
            <a:ext cx="690562" cy="274638"/>
          </a:xfrm>
          <a:prstGeom prst="rect">
            <a:avLst/>
          </a:prstGeom>
          <a:noFill/>
          <a:ln w="9525">
            <a:noFill/>
            <a:miter lim="800000"/>
            <a:headEnd/>
            <a:tailEnd/>
          </a:ln>
        </p:spPr>
        <p:txBody>
          <a:bodyPr wrap="none">
            <a:spAutoFit/>
          </a:bodyPr>
          <a:lstStyle/>
          <a:p>
            <a:r>
              <a:rPr lang="en-CA" sz="1200">
                <a:solidFill>
                  <a:srgbClr val="CADCD8"/>
                </a:solidFill>
                <a:latin typeface="Calibri" pitchFamily="34" charset="0"/>
              </a:rPr>
              <a:t>46 ppm</a:t>
            </a:r>
            <a:endParaRPr lang="en-US" sz="1200">
              <a:solidFill>
                <a:srgbClr val="CADCD8"/>
              </a:solidFill>
              <a:latin typeface="Calibri" pitchFamily="34" charset="0"/>
            </a:endParaRPr>
          </a:p>
        </p:txBody>
      </p:sp>
      <p:sp>
        <p:nvSpPr>
          <p:cNvPr id="4109" name="TextBox 19"/>
          <p:cNvSpPr txBox="1">
            <a:spLocks noChangeArrowheads="1"/>
          </p:cNvSpPr>
          <p:nvPr/>
        </p:nvSpPr>
        <p:spPr bwMode="auto">
          <a:xfrm>
            <a:off x="6732588" y="5661025"/>
            <a:ext cx="479425" cy="274638"/>
          </a:xfrm>
          <a:prstGeom prst="rect">
            <a:avLst/>
          </a:prstGeom>
          <a:noFill/>
          <a:ln w="9525">
            <a:noFill/>
            <a:miter lim="800000"/>
            <a:headEnd/>
            <a:tailEnd/>
          </a:ln>
        </p:spPr>
        <p:txBody>
          <a:bodyPr wrap="none">
            <a:spAutoFit/>
          </a:bodyPr>
          <a:lstStyle/>
          <a:p>
            <a:r>
              <a:rPr lang="en-CA" sz="1200">
                <a:solidFill>
                  <a:srgbClr val="CADCD8"/>
                </a:solidFill>
                <a:latin typeface="Calibri" pitchFamily="34" charset="0"/>
              </a:rPr>
              <a:t>25 a</a:t>
            </a:r>
            <a:endParaRPr lang="en-US" sz="1200">
              <a:solidFill>
                <a:srgbClr val="CADCD8"/>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388" y="260350"/>
            <a:ext cx="5051425" cy="1216025"/>
          </a:xfrm>
        </p:spPr>
        <p:txBody>
          <a:bodyPr>
            <a:normAutofit fontScale="90000"/>
          </a:bodyPr>
          <a:lstStyle/>
          <a:p>
            <a:pPr algn="l" eaLnBrk="1" hangingPunct="1">
              <a:defRPr/>
            </a:pPr>
            <a:r>
              <a:rPr lang="en-CA" sz="3200" dirty="0" smtClean="0">
                <a:solidFill>
                  <a:srgbClr val="BFD3E4"/>
                </a:solidFill>
              </a:rPr>
              <a:t>A Bit Closer to home…</a:t>
            </a:r>
            <a:br>
              <a:rPr lang="en-CA" sz="3200" dirty="0" smtClean="0">
                <a:solidFill>
                  <a:srgbClr val="BFD3E4"/>
                </a:solidFill>
              </a:rPr>
            </a:br>
            <a:r>
              <a:rPr lang="en-CA" sz="2200" dirty="0" smtClean="0">
                <a:solidFill>
                  <a:srgbClr val="BFD3E4"/>
                </a:solidFill>
              </a:rPr>
              <a:t>what is the annual Carbon footprint of  the Alberta Oil Sands in </a:t>
            </a:r>
            <a:r>
              <a:rPr lang="en-CA" sz="2200" dirty="0" err="1" smtClean="0">
                <a:solidFill>
                  <a:srgbClr val="BFD3E4"/>
                </a:solidFill>
              </a:rPr>
              <a:t>ppm</a:t>
            </a:r>
            <a:r>
              <a:rPr lang="en-CA" sz="2200" dirty="0" smtClean="0">
                <a:solidFill>
                  <a:srgbClr val="BFD3E4"/>
                </a:solidFill>
              </a:rPr>
              <a:t>?</a:t>
            </a:r>
            <a:endParaRPr lang="en-US" sz="2200" dirty="0" smtClean="0">
              <a:solidFill>
                <a:srgbClr val="BFD3E4"/>
              </a:solidFill>
            </a:endParaRPr>
          </a:p>
        </p:txBody>
      </p:sp>
      <p:sp>
        <p:nvSpPr>
          <p:cNvPr id="5" name="TextBox 4"/>
          <p:cNvSpPr txBox="1"/>
          <p:nvPr/>
        </p:nvSpPr>
        <p:spPr>
          <a:xfrm>
            <a:off x="5724525" y="260350"/>
            <a:ext cx="3095625" cy="2287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Fort Mac produces 1.5 million barrels of oil per day</a:t>
            </a:r>
          </a:p>
          <a:p>
            <a:pPr fontAlgn="auto">
              <a:spcBef>
                <a:spcPts val="0"/>
              </a:spcBef>
              <a:spcAft>
                <a:spcPts val="0"/>
              </a:spcAft>
              <a:buFont typeface="Arial" pitchFamily="34" charset="0"/>
              <a:buChar char="•"/>
              <a:defRPr/>
            </a:pPr>
            <a:r>
              <a:rPr lang="en-CA" sz="1600" dirty="0">
                <a:solidFill>
                  <a:prstClr val="black"/>
                </a:solidFill>
              </a:rPr>
              <a:t>Annual Carbon footprint is 40 million tonnes of </a:t>
            </a:r>
            <a:r>
              <a:rPr lang="en-US" sz="1600" dirty="0">
                <a:solidFill>
                  <a:schemeClr val="tx1"/>
                </a:solidFill>
              </a:rPr>
              <a:t>carbon dioxide</a:t>
            </a:r>
          </a:p>
          <a:p>
            <a:pPr fontAlgn="auto">
              <a:spcBef>
                <a:spcPts val="0"/>
              </a:spcBef>
              <a:spcAft>
                <a:spcPts val="0"/>
              </a:spcAft>
              <a:buFont typeface="Arial" pitchFamily="34" charset="0"/>
              <a:buChar char="•"/>
              <a:defRPr/>
            </a:pPr>
            <a:r>
              <a:rPr lang="en-CA" sz="1600" dirty="0">
                <a:solidFill>
                  <a:prstClr val="black"/>
                </a:solidFill>
              </a:rPr>
              <a:t>1 barrel of oil releases 6 X 10</a:t>
            </a:r>
            <a:r>
              <a:rPr lang="en-CA" sz="1600" baseline="30000" dirty="0">
                <a:solidFill>
                  <a:prstClr val="black"/>
                </a:solidFill>
              </a:rPr>
              <a:t>-11</a:t>
            </a:r>
            <a:r>
              <a:rPr lang="en-CA" sz="1600" dirty="0">
                <a:solidFill>
                  <a:prstClr val="black"/>
                </a:solidFill>
              </a:rPr>
              <a:t> </a:t>
            </a:r>
            <a:r>
              <a:rPr lang="en-CA" sz="1600" dirty="0" err="1">
                <a:solidFill>
                  <a:prstClr val="black"/>
                </a:solidFill>
              </a:rPr>
              <a:t>ppm</a:t>
            </a:r>
            <a:r>
              <a:rPr lang="en-CA" sz="1600" dirty="0">
                <a:solidFill>
                  <a:prstClr val="black"/>
                </a:solidFill>
              </a:rPr>
              <a:t> of new CO</a:t>
            </a:r>
            <a:r>
              <a:rPr lang="en-CA" sz="1600" baseline="-25000" dirty="0">
                <a:solidFill>
                  <a:prstClr val="black"/>
                </a:solidFill>
              </a:rPr>
              <a:t>2</a:t>
            </a:r>
            <a:r>
              <a:rPr lang="en-CA" sz="1600" dirty="0">
                <a:solidFill>
                  <a:prstClr val="black"/>
                </a:solidFill>
              </a:rPr>
              <a:t>  into the atmosphere</a:t>
            </a:r>
            <a:endParaRPr lang="en-US" sz="1600" dirty="0"/>
          </a:p>
          <a:p>
            <a:pPr fontAlgn="auto">
              <a:spcBef>
                <a:spcPts val="0"/>
              </a:spcBef>
              <a:spcAft>
                <a:spcPts val="0"/>
              </a:spcAft>
              <a:buFont typeface="Arial" pitchFamily="34" charset="0"/>
              <a:buChar char="•"/>
              <a:defRPr/>
            </a:pPr>
            <a:endParaRPr lang="en-CA" sz="1600" baseline="-25000" dirty="0">
              <a:solidFill>
                <a:prstClr val="black"/>
              </a:solidFill>
            </a:endParaRPr>
          </a:p>
        </p:txBody>
      </p:sp>
      <p:pic>
        <p:nvPicPr>
          <p:cNvPr id="5126" name="Picture 2"/>
          <p:cNvPicPr>
            <a:picLocks noChangeAspect="1" noChangeArrowheads="1"/>
          </p:cNvPicPr>
          <p:nvPr/>
        </p:nvPicPr>
        <p:blipFill>
          <a:blip r:embed="rId3" cstate="print"/>
          <a:srcRect/>
          <a:stretch>
            <a:fillRect/>
          </a:stretch>
        </p:blipFill>
        <p:spPr bwMode="auto">
          <a:xfrm>
            <a:off x="179388" y="3743325"/>
            <a:ext cx="4464050" cy="2979738"/>
          </a:xfrm>
          <a:prstGeom prst="rect">
            <a:avLst/>
          </a:prstGeom>
          <a:noFill/>
          <a:ln w="9525">
            <a:noFill/>
            <a:miter lim="800000"/>
            <a:headEnd/>
            <a:tailEnd/>
          </a:ln>
        </p:spPr>
      </p:pic>
      <p:graphicFrame>
        <p:nvGraphicFramePr>
          <p:cNvPr id="5122" name="Object 3"/>
          <p:cNvGraphicFramePr>
            <a:graphicFrameLocks noChangeAspect="1"/>
          </p:cNvGraphicFramePr>
          <p:nvPr/>
        </p:nvGraphicFramePr>
        <p:xfrm>
          <a:off x="827088" y="2346325"/>
          <a:ext cx="3649662" cy="725488"/>
        </p:xfrm>
        <a:graphic>
          <a:graphicData uri="http://schemas.openxmlformats.org/presentationml/2006/ole">
            <p:oleObj spid="_x0000_s5122" name="Equation" r:id="rId4" imgW="2171520" imgH="431640" progId="Equation.DSMT4">
              <p:embed/>
            </p:oleObj>
          </a:graphicData>
        </a:graphic>
      </p:graphicFrame>
      <p:cxnSp>
        <p:nvCxnSpPr>
          <p:cNvPr id="9" name="Curved Connector 8"/>
          <p:cNvCxnSpPr/>
          <p:nvPr/>
        </p:nvCxnSpPr>
        <p:spPr>
          <a:xfrm>
            <a:off x="4427538" y="3068638"/>
            <a:ext cx="1800225" cy="1655762"/>
          </a:xfrm>
          <a:prstGeom prst="curvedConnector3">
            <a:avLst>
              <a:gd name="adj1" fmla="val 42078"/>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123" name="Object 4"/>
          <p:cNvGraphicFramePr>
            <a:graphicFrameLocks noChangeAspect="1"/>
          </p:cNvGraphicFramePr>
          <p:nvPr/>
        </p:nvGraphicFramePr>
        <p:xfrm>
          <a:off x="4859338" y="4868863"/>
          <a:ext cx="4081462" cy="720725"/>
        </p:xfrm>
        <a:graphic>
          <a:graphicData uri="http://schemas.openxmlformats.org/presentationml/2006/ole">
            <p:oleObj spid="_x0000_s5123" name="Equation" r:id="rId5" imgW="2590560" imgH="457200" progId="Equation.DSMT4">
              <p:embed/>
            </p:oleObj>
          </a:graphicData>
        </a:graphic>
      </p:graphicFrame>
      <p:sp>
        <p:nvSpPr>
          <p:cNvPr id="5128" name="TextBox 24"/>
          <p:cNvSpPr txBox="1">
            <a:spLocks noChangeArrowheads="1"/>
          </p:cNvSpPr>
          <p:nvPr/>
        </p:nvSpPr>
        <p:spPr bwMode="auto">
          <a:xfrm>
            <a:off x="5003800" y="5734050"/>
            <a:ext cx="4408488" cy="396875"/>
          </a:xfrm>
          <a:prstGeom prst="rect">
            <a:avLst/>
          </a:prstGeom>
          <a:noFill/>
          <a:ln w="9525">
            <a:noFill/>
            <a:miter lim="800000"/>
            <a:headEnd/>
            <a:tailEnd/>
          </a:ln>
        </p:spPr>
        <p:txBody>
          <a:bodyPr wrap="none">
            <a:spAutoFit/>
          </a:bodyPr>
          <a:lstStyle/>
          <a:p>
            <a:pPr eaLnBrk="0" hangingPunct="0"/>
            <a:r>
              <a:rPr lang="en-CA" sz="2000">
                <a:solidFill>
                  <a:srgbClr val="BFD3E4"/>
                </a:solidFill>
                <a:latin typeface="Calibri" pitchFamily="34" charset="0"/>
              </a:rPr>
              <a:t>…but – that’s not the end of the story!</a:t>
            </a:r>
            <a:endParaRPr lang="en-US" sz="2000">
              <a:solidFill>
                <a:srgbClr val="BFD3E4"/>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92100" y="52388"/>
            <a:ext cx="8293100" cy="504825"/>
          </a:xfrm>
          <a:prstGeom prst="rect">
            <a:avLst/>
          </a:prstGeom>
          <a:noFill/>
          <a:ln w="9525">
            <a:noFill/>
            <a:miter lim="800000"/>
            <a:headEnd/>
            <a:tailEnd/>
          </a:ln>
        </p:spPr>
        <p:txBody>
          <a:bodyPr anchor="ctr"/>
          <a:lstStyle/>
          <a:p>
            <a:pPr algn="ctr" eaLnBrk="0" hangingPunct="0"/>
            <a:r>
              <a:rPr lang="en-AU" sz="3200">
                <a:solidFill>
                  <a:schemeClr val="bg1"/>
                </a:solidFill>
                <a:latin typeface="Arial Narrow" pitchFamily="34" charset="0"/>
              </a:rPr>
              <a:t>Components of Fossil Fuel Emissions</a:t>
            </a:r>
            <a:endParaRPr lang="en-GB" sz="3200" baseline="-25000">
              <a:solidFill>
                <a:schemeClr val="bg1"/>
              </a:solidFill>
              <a:latin typeface="Arial Narrow" pitchFamily="34" charset="0"/>
            </a:endParaRPr>
          </a:p>
        </p:txBody>
      </p:sp>
      <p:sp>
        <p:nvSpPr>
          <p:cNvPr id="29699" name="Rectangle 3"/>
          <p:cNvSpPr>
            <a:spLocks noChangeArrowheads="1"/>
          </p:cNvSpPr>
          <p:nvPr/>
        </p:nvSpPr>
        <p:spPr bwMode="auto">
          <a:xfrm>
            <a:off x="2825750" y="6423025"/>
            <a:ext cx="3211513" cy="336550"/>
          </a:xfrm>
          <a:prstGeom prst="rect">
            <a:avLst/>
          </a:prstGeom>
          <a:noFill/>
          <a:ln w="9525">
            <a:noFill/>
            <a:miter lim="800000"/>
            <a:headEnd/>
            <a:tailEnd/>
          </a:ln>
        </p:spPr>
        <p:txBody>
          <a:bodyPr wrap="none">
            <a:spAutoFit/>
          </a:bodyPr>
          <a:lstStyle/>
          <a:p>
            <a:r>
              <a:rPr lang="en-GB" sz="1600">
                <a:solidFill>
                  <a:schemeClr val="bg1"/>
                </a:solidFill>
                <a:latin typeface="Arial Narrow" pitchFamily="34" charset="0"/>
              </a:rPr>
              <a:t>Le Quéré et al. 2009, Nature Geoscience</a:t>
            </a:r>
            <a:endParaRPr lang="en-AU" sz="1600">
              <a:solidFill>
                <a:schemeClr val="bg1"/>
              </a:solidFill>
              <a:latin typeface="Arial Narrow" pitchFamily="34" charset="0"/>
            </a:endParaRPr>
          </a:p>
        </p:txBody>
      </p:sp>
      <p:pic>
        <p:nvPicPr>
          <p:cNvPr id="29700" name="Snagit_PPT46" descr="PPT46"/>
          <p:cNvPicPr>
            <a:picLocks noChangeAspect="1" noChangeArrowheads="1"/>
          </p:cNvPicPr>
          <p:nvPr/>
        </p:nvPicPr>
        <p:blipFill>
          <a:blip r:embed="rId3" cstate="print"/>
          <a:srcRect/>
          <a:stretch>
            <a:fillRect/>
          </a:stretch>
        </p:blipFill>
        <p:spPr bwMode="auto">
          <a:xfrm>
            <a:off x="1331913" y="1279525"/>
            <a:ext cx="6335712" cy="4203700"/>
          </a:xfrm>
          <a:prstGeom prst="rect">
            <a:avLst/>
          </a:prstGeom>
          <a:noFill/>
          <a:ln w="9525">
            <a:noFill/>
            <a:miter lim="800000"/>
            <a:headEnd/>
            <a:tailEnd/>
          </a:ln>
        </p:spPr>
      </p:pic>
      <p:pic>
        <p:nvPicPr>
          <p:cNvPr id="29701" name="Picture 1248" descr="4COLOR"/>
          <p:cNvPicPr>
            <a:picLocks noChangeAspect="1" noChangeArrowheads="1"/>
          </p:cNvPicPr>
          <p:nvPr/>
        </p:nvPicPr>
        <p:blipFill>
          <a:blip r:embed="rId4" cstate="print">
            <a:lum contrast="18000"/>
          </a:blip>
          <a:srcRect l="32001" t="70857" r="33333"/>
          <a:stretch>
            <a:fillRect/>
          </a:stretch>
        </p:blipFill>
        <p:spPr bwMode="auto">
          <a:xfrm>
            <a:off x="8388350" y="6116638"/>
            <a:ext cx="755650" cy="741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idx="4294967295"/>
          </p:nvPr>
        </p:nvSpPr>
        <p:spPr>
          <a:xfrm>
            <a:off x="395288" y="188913"/>
            <a:ext cx="7570787" cy="849312"/>
          </a:xfrm>
        </p:spPr>
        <p:txBody>
          <a:bodyPr/>
          <a:lstStyle/>
          <a:p>
            <a:pPr algn="l" eaLnBrk="1" hangingPunct="1"/>
            <a:r>
              <a:rPr lang="en-CA" sz="3600" smtClean="0">
                <a:solidFill>
                  <a:srgbClr val="DBDDCD"/>
                </a:solidFill>
              </a:rPr>
              <a:t>How about Coal-Generated Power?</a:t>
            </a:r>
            <a:endParaRPr lang="en-US" sz="3600" smtClean="0">
              <a:solidFill>
                <a:srgbClr val="DBDDCD"/>
              </a:solidFill>
            </a:endParaRPr>
          </a:p>
        </p:txBody>
      </p:sp>
      <p:pic>
        <p:nvPicPr>
          <p:cNvPr id="6148" name="Snagit_PPT798" descr="PPT798.png"/>
          <p:cNvPicPr>
            <a:picLocks noChangeAspect="1"/>
          </p:cNvPicPr>
          <p:nvPr/>
        </p:nvPicPr>
        <p:blipFill>
          <a:blip r:embed="rId3" cstate="print"/>
          <a:srcRect/>
          <a:stretch>
            <a:fillRect/>
          </a:stretch>
        </p:blipFill>
        <p:spPr bwMode="auto">
          <a:xfrm>
            <a:off x="4500563" y="1052513"/>
            <a:ext cx="4500562" cy="2520950"/>
          </a:xfrm>
          <a:prstGeom prst="rect">
            <a:avLst/>
          </a:prstGeom>
          <a:noFill/>
          <a:ln w="9525">
            <a:noFill/>
            <a:miter lim="800000"/>
            <a:headEnd/>
            <a:tailEnd/>
          </a:ln>
        </p:spPr>
      </p:pic>
      <p:sp>
        <p:nvSpPr>
          <p:cNvPr id="5" name="TextBox 4"/>
          <p:cNvSpPr txBox="1"/>
          <p:nvPr/>
        </p:nvSpPr>
        <p:spPr>
          <a:xfrm>
            <a:off x="611188" y="1052513"/>
            <a:ext cx="3097212" cy="204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The Sundance </a:t>
            </a:r>
            <a:r>
              <a:rPr lang="en-US" sz="1600" dirty="0">
                <a:solidFill>
                  <a:schemeClr val="tx1"/>
                </a:solidFill>
              </a:rPr>
              <a:t>Coal-fired Power Generation Plant on Lake </a:t>
            </a:r>
            <a:r>
              <a:rPr lang="en-US" sz="1600" dirty="0" err="1">
                <a:solidFill>
                  <a:schemeClr val="tx1"/>
                </a:solidFill>
              </a:rPr>
              <a:t>Wabamum</a:t>
            </a:r>
            <a:r>
              <a:rPr lang="en-US" sz="1600" dirty="0">
                <a:solidFill>
                  <a:schemeClr val="tx1"/>
                </a:solidFill>
              </a:rPr>
              <a:t> produces 2126 MWH</a:t>
            </a:r>
            <a:endParaRPr lang="en-CA" sz="1600" dirty="0">
              <a:solidFill>
                <a:schemeClr val="tx1"/>
              </a:solidFill>
            </a:endParaRPr>
          </a:p>
          <a:p>
            <a:pPr fontAlgn="auto">
              <a:spcBef>
                <a:spcPts val="0"/>
              </a:spcBef>
              <a:spcAft>
                <a:spcPts val="0"/>
              </a:spcAft>
              <a:buFont typeface="Arial" pitchFamily="34" charset="0"/>
              <a:buChar char="•"/>
              <a:defRPr/>
            </a:pPr>
            <a:r>
              <a:rPr lang="en-CA" sz="1600" dirty="0">
                <a:solidFill>
                  <a:schemeClr val="tx1"/>
                </a:solidFill>
              </a:rPr>
              <a:t>Annual Carbon footprint is 17.5 million tonnes of </a:t>
            </a:r>
            <a:r>
              <a:rPr lang="en-US" sz="1600" dirty="0">
                <a:solidFill>
                  <a:schemeClr val="tx1"/>
                </a:solidFill>
              </a:rPr>
              <a:t>carbon dioxide</a:t>
            </a:r>
          </a:p>
          <a:p>
            <a:pPr fontAlgn="auto">
              <a:spcBef>
                <a:spcPts val="0"/>
              </a:spcBef>
              <a:spcAft>
                <a:spcPts val="0"/>
              </a:spcAft>
              <a:buFont typeface="Arial" pitchFamily="34" charset="0"/>
              <a:buChar char="•"/>
              <a:defRPr/>
            </a:pPr>
            <a:endParaRPr lang="en-CA" sz="1600" baseline="-25000" dirty="0">
              <a:solidFill>
                <a:prstClr val="black"/>
              </a:solidFill>
            </a:endParaRPr>
          </a:p>
        </p:txBody>
      </p:sp>
      <p:sp>
        <p:nvSpPr>
          <p:cNvPr id="6150" name="TextBox 5"/>
          <p:cNvSpPr txBox="1">
            <a:spLocks noChangeArrowheads="1"/>
          </p:cNvSpPr>
          <p:nvPr/>
        </p:nvSpPr>
        <p:spPr bwMode="auto">
          <a:xfrm>
            <a:off x="539750" y="4076700"/>
            <a:ext cx="6337300" cy="822325"/>
          </a:xfrm>
          <a:prstGeom prst="rect">
            <a:avLst/>
          </a:prstGeom>
          <a:noFill/>
          <a:ln w="9525">
            <a:noFill/>
            <a:miter lim="800000"/>
            <a:headEnd/>
            <a:tailEnd/>
          </a:ln>
        </p:spPr>
        <p:txBody>
          <a:bodyPr>
            <a:spAutoFit/>
          </a:bodyPr>
          <a:lstStyle/>
          <a:p>
            <a:pPr eaLnBrk="0" hangingPunct="0"/>
            <a:r>
              <a:rPr lang="en-CA" sz="2400">
                <a:solidFill>
                  <a:srgbClr val="DBDDCD"/>
                </a:solidFill>
                <a:latin typeface="Calibri" pitchFamily="34" charset="0"/>
              </a:rPr>
              <a:t>The Sundance plant produces roughly 7.5/40  times as much CO</a:t>
            </a:r>
            <a:r>
              <a:rPr lang="en-CA" sz="2400" baseline="-25000">
                <a:solidFill>
                  <a:srgbClr val="DBDDCD"/>
                </a:solidFill>
                <a:latin typeface="Calibri" pitchFamily="34" charset="0"/>
              </a:rPr>
              <a:t>2</a:t>
            </a:r>
            <a:r>
              <a:rPr lang="en-CA" sz="2400">
                <a:solidFill>
                  <a:srgbClr val="DBDDCD"/>
                </a:solidFill>
                <a:latin typeface="Calibri" pitchFamily="34" charset="0"/>
              </a:rPr>
              <a:t> as The Alberta Oil Sands</a:t>
            </a:r>
            <a:endParaRPr lang="en-US" sz="2400">
              <a:solidFill>
                <a:srgbClr val="DBDDCD"/>
              </a:solidFill>
              <a:latin typeface="Calibri" pitchFamily="34" charset="0"/>
            </a:endParaRPr>
          </a:p>
        </p:txBody>
      </p:sp>
      <p:sp>
        <p:nvSpPr>
          <p:cNvPr id="6151" name="TextBox 6"/>
          <p:cNvSpPr txBox="1">
            <a:spLocks noChangeArrowheads="1"/>
          </p:cNvSpPr>
          <p:nvPr/>
        </p:nvSpPr>
        <p:spPr bwMode="auto">
          <a:xfrm>
            <a:off x="611188" y="5084763"/>
            <a:ext cx="4575175" cy="457200"/>
          </a:xfrm>
          <a:prstGeom prst="rect">
            <a:avLst/>
          </a:prstGeom>
          <a:noFill/>
          <a:ln w="9525">
            <a:noFill/>
            <a:miter lim="800000"/>
            <a:headEnd/>
            <a:tailEnd/>
          </a:ln>
        </p:spPr>
        <p:txBody>
          <a:bodyPr wrap="none">
            <a:spAutoFit/>
          </a:bodyPr>
          <a:lstStyle/>
          <a:p>
            <a:pPr eaLnBrk="0" hangingPunct="0"/>
            <a:r>
              <a:rPr lang="en-CA" sz="2400">
                <a:solidFill>
                  <a:srgbClr val="DBDDCD"/>
                </a:solidFill>
                <a:latin typeface="Calibri" pitchFamily="34" charset="0"/>
              </a:rPr>
              <a:t>In other words – Sundance adds</a:t>
            </a:r>
            <a:endParaRPr lang="en-US" sz="2400">
              <a:solidFill>
                <a:srgbClr val="DBDDCD"/>
              </a:solidFill>
              <a:latin typeface="Calibri" pitchFamily="34" charset="0"/>
            </a:endParaRPr>
          </a:p>
        </p:txBody>
      </p:sp>
      <p:graphicFrame>
        <p:nvGraphicFramePr>
          <p:cNvPr id="6146" name="Object 4"/>
          <p:cNvGraphicFramePr>
            <a:graphicFrameLocks noChangeAspect="1"/>
          </p:cNvGraphicFramePr>
          <p:nvPr/>
        </p:nvGraphicFramePr>
        <p:xfrm>
          <a:off x="1066800" y="5638800"/>
          <a:ext cx="4800600" cy="342900"/>
        </p:xfrm>
        <a:graphic>
          <a:graphicData uri="http://schemas.openxmlformats.org/presentationml/2006/ole">
            <p:oleObj spid="_x0000_s6146" name="Equation" r:id="rId4" imgW="3048000" imgH="215900" progId="Equation.DSMT4">
              <p:embed/>
            </p:oleObj>
          </a:graphicData>
        </a:graphic>
      </p:graphicFrame>
      <p:sp>
        <p:nvSpPr>
          <p:cNvPr id="6152" name="TextBox 8"/>
          <p:cNvSpPr txBox="1">
            <a:spLocks noChangeArrowheads="1"/>
          </p:cNvSpPr>
          <p:nvPr/>
        </p:nvSpPr>
        <p:spPr bwMode="auto">
          <a:xfrm>
            <a:off x="684213" y="6021388"/>
            <a:ext cx="3860800" cy="457200"/>
          </a:xfrm>
          <a:prstGeom prst="rect">
            <a:avLst/>
          </a:prstGeom>
          <a:noFill/>
          <a:ln w="9525">
            <a:noFill/>
            <a:miter lim="800000"/>
            <a:headEnd/>
            <a:tailEnd/>
          </a:ln>
        </p:spPr>
        <p:txBody>
          <a:bodyPr wrap="none">
            <a:spAutoFit/>
          </a:bodyPr>
          <a:lstStyle/>
          <a:p>
            <a:pPr eaLnBrk="0" hangingPunct="0"/>
            <a:r>
              <a:rPr lang="en-CA" sz="2400">
                <a:solidFill>
                  <a:srgbClr val="DBDDCD"/>
                </a:solidFill>
                <a:latin typeface="Calibri" pitchFamily="34" charset="0"/>
              </a:rPr>
              <a:t>(or about “half-a-Fort Mac”)</a:t>
            </a:r>
            <a:endParaRPr lang="en-US" sz="2400">
              <a:solidFill>
                <a:srgbClr val="DBDDCD"/>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idx="4294967295"/>
          </p:nvPr>
        </p:nvSpPr>
        <p:spPr>
          <a:xfrm>
            <a:off x="395288" y="188913"/>
            <a:ext cx="7570787" cy="849312"/>
          </a:xfrm>
        </p:spPr>
        <p:txBody>
          <a:bodyPr/>
          <a:lstStyle/>
          <a:p>
            <a:pPr algn="l" eaLnBrk="1" hangingPunct="1"/>
            <a:r>
              <a:rPr lang="en-CA" sz="3600" smtClean="0">
                <a:solidFill>
                  <a:srgbClr val="DBDDCD"/>
                </a:solidFill>
              </a:rPr>
              <a:t>Let’s Re-run the Numbers…</a:t>
            </a:r>
            <a:endParaRPr lang="en-US" sz="3600" smtClean="0">
              <a:solidFill>
                <a:srgbClr val="DBDDCD"/>
              </a:solidFill>
            </a:endParaRPr>
          </a:p>
        </p:txBody>
      </p:sp>
      <p:sp>
        <p:nvSpPr>
          <p:cNvPr id="5" name="TextBox 4"/>
          <p:cNvSpPr txBox="1"/>
          <p:nvPr/>
        </p:nvSpPr>
        <p:spPr>
          <a:xfrm>
            <a:off x="611188" y="1052513"/>
            <a:ext cx="3097212" cy="163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CO</a:t>
            </a:r>
            <a:r>
              <a:rPr lang="en-CA" sz="1600" baseline="-25000" dirty="0">
                <a:solidFill>
                  <a:prstClr val="black"/>
                </a:solidFill>
              </a:rPr>
              <a:t>2</a:t>
            </a:r>
            <a:r>
              <a:rPr lang="en-CA" sz="1600" dirty="0">
                <a:solidFill>
                  <a:prstClr val="black"/>
                </a:solidFill>
              </a:rPr>
              <a:t> sources by percent:</a:t>
            </a:r>
          </a:p>
          <a:p>
            <a:pPr lvl="1" fontAlgn="auto">
              <a:spcBef>
                <a:spcPts val="0"/>
              </a:spcBef>
              <a:spcAft>
                <a:spcPts val="0"/>
              </a:spcAft>
              <a:buFont typeface="Arial" pitchFamily="34" charset="0"/>
              <a:buChar char="•"/>
              <a:defRPr/>
            </a:pPr>
            <a:r>
              <a:rPr lang="en-CA" sz="1600" dirty="0">
                <a:solidFill>
                  <a:prstClr val="black"/>
                </a:solidFill>
              </a:rPr>
              <a:t>Coal 40%</a:t>
            </a:r>
          </a:p>
          <a:p>
            <a:pPr lvl="1" fontAlgn="auto">
              <a:spcBef>
                <a:spcPts val="0"/>
              </a:spcBef>
              <a:spcAft>
                <a:spcPts val="0"/>
              </a:spcAft>
              <a:buFont typeface="Arial" pitchFamily="34" charset="0"/>
              <a:buChar char="•"/>
              <a:defRPr/>
            </a:pPr>
            <a:r>
              <a:rPr lang="en-CA" sz="1600" dirty="0">
                <a:solidFill>
                  <a:prstClr val="black"/>
                </a:solidFill>
              </a:rPr>
              <a:t>Oil 36%</a:t>
            </a:r>
          </a:p>
          <a:p>
            <a:pPr lvl="1" fontAlgn="auto">
              <a:spcBef>
                <a:spcPts val="0"/>
              </a:spcBef>
              <a:spcAft>
                <a:spcPts val="0"/>
              </a:spcAft>
              <a:buFont typeface="Arial" pitchFamily="34" charset="0"/>
              <a:buChar char="•"/>
              <a:defRPr/>
            </a:pPr>
            <a:r>
              <a:rPr lang="en-CA" sz="1600" dirty="0">
                <a:solidFill>
                  <a:prstClr val="black"/>
                </a:solidFill>
              </a:rPr>
              <a:t>Natural Gas 20%</a:t>
            </a:r>
          </a:p>
          <a:p>
            <a:pPr lvl="1" fontAlgn="auto">
              <a:spcBef>
                <a:spcPts val="0"/>
              </a:spcBef>
              <a:spcAft>
                <a:spcPts val="0"/>
              </a:spcAft>
              <a:buFont typeface="Arial" pitchFamily="34" charset="0"/>
              <a:buChar char="•"/>
              <a:defRPr/>
            </a:pPr>
            <a:r>
              <a:rPr lang="en-CA" sz="1600" dirty="0">
                <a:solidFill>
                  <a:prstClr val="black"/>
                </a:solidFill>
              </a:rPr>
              <a:t>Other 4%</a:t>
            </a:r>
            <a:endParaRPr lang="en-CA" sz="1600" baseline="-25000" dirty="0">
              <a:solidFill>
                <a:prstClr val="black"/>
              </a:solidFill>
            </a:endParaRPr>
          </a:p>
        </p:txBody>
      </p:sp>
      <p:sp>
        <p:nvSpPr>
          <p:cNvPr id="7173" name="AutoShape 10">
            <a:hlinkClick r:id="rId3" action="ppaction://hlinksldjump" highlightClick="1"/>
          </p:cNvPr>
          <p:cNvSpPr>
            <a:spLocks noChangeArrowheads="1"/>
          </p:cNvSpPr>
          <p:nvPr/>
        </p:nvSpPr>
        <p:spPr bwMode="auto">
          <a:xfrm>
            <a:off x="8388350" y="6092825"/>
            <a:ext cx="288925" cy="287338"/>
          </a:xfrm>
          <a:prstGeom prst="actionButtonBackPrevious">
            <a:avLst/>
          </a:prstGeom>
          <a:solidFill>
            <a:schemeClr val="accent1"/>
          </a:solidFill>
          <a:ln w="9525">
            <a:noFill/>
            <a:miter lim="800000"/>
            <a:headEnd/>
            <a:tailEnd/>
          </a:ln>
        </p:spPr>
        <p:txBody>
          <a:bodyPr wrap="none" anchor="ctr"/>
          <a:lstStyle/>
          <a:p>
            <a:pPr eaLnBrk="0" hangingPunct="0"/>
            <a:endParaRPr lang="en-CA" sz="2400">
              <a:latin typeface="Times New Roman" pitchFamily="18" charset="0"/>
            </a:endParaRPr>
          </a:p>
        </p:txBody>
      </p:sp>
      <p:sp>
        <p:nvSpPr>
          <p:cNvPr id="7174" name="Text Box 10"/>
          <p:cNvSpPr txBox="1">
            <a:spLocks noChangeArrowheads="1"/>
          </p:cNvSpPr>
          <p:nvPr/>
        </p:nvSpPr>
        <p:spPr bwMode="auto">
          <a:xfrm>
            <a:off x="4211638" y="1700213"/>
            <a:ext cx="4537075" cy="1552575"/>
          </a:xfrm>
          <a:prstGeom prst="rect">
            <a:avLst/>
          </a:prstGeom>
          <a:noFill/>
          <a:ln w="9525">
            <a:noFill/>
            <a:miter lim="800000"/>
            <a:headEnd/>
            <a:tailEnd/>
          </a:ln>
        </p:spPr>
        <p:txBody>
          <a:bodyPr>
            <a:spAutoFit/>
          </a:bodyPr>
          <a:lstStyle/>
          <a:p>
            <a:pPr eaLnBrk="0" hangingPunct="0">
              <a:spcBef>
                <a:spcPct val="50000"/>
              </a:spcBef>
            </a:pPr>
            <a:r>
              <a:rPr lang="en-CA" sz="2400">
                <a:solidFill>
                  <a:schemeClr val="accent1"/>
                </a:solidFill>
                <a:latin typeface="Calibri" pitchFamily="34" charset="0"/>
              </a:rPr>
              <a:t>If the burning of oil accounts for only 36% of the total CO</a:t>
            </a:r>
            <a:r>
              <a:rPr lang="en-CA" sz="2400" baseline="-25000">
                <a:solidFill>
                  <a:schemeClr val="accent1"/>
                </a:solidFill>
                <a:latin typeface="Calibri" pitchFamily="34" charset="0"/>
              </a:rPr>
              <a:t>2</a:t>
            </a:r>
            <a:r>
              <a:rPr lang="en-CA" sz="2400">
                <a:solidFill>
                  <a:schemeClr val="accent1"/>
                </a:solidFill>
                <a:latin typeface="Calibri" pitchFamily="34" charset="0"/>
              </a:rPr>
              <a:t> loading then the total (anthropogenic) loading is …</a:t>
            </a:r>
            <a:endParaRPr lang="en-US" sz="2400">
              <a:solidFill>
                <a:schemeClr val="accent1"/>
              </a:solidFill>
              <a:latin typeface="Calibri" pitchFamily="34" charset="0"/>
            </a:endParaRPr>
          </a:p>
        </p:txBody>
      </p:sp>
      <p:graphicFrame>
        <p:nvGraphicFramePr>
          <p:cNvPr id="7170" name="Object 11"/>
          <p:cNvGraphicFramePr>
            <a:graphicFrameLocks noChangeAspect="1"/>
          </p:cNvGraphicFramePr>
          <p:nvPr/>
        </p:nvGraphicFramePr>
        <p:xfrm>
          <a:off x="1225550" y="3970338"/>
          <a:ext cx="3724275" cy="1090612"/>
        </p:xfrm>
        <a:graphic>
          <a:graphicData uri="http://schemas.openxmlformats.org/presentationml/2006/ole">
            <p:oleObj spid="_x0000_s7170" name="Equation" r:id="rId4" imgW="1435100" imgH="419100" progId="Equation.DSMT4">
              <p:embed/>
            </p:oleObj>
          </a:graphicData>
        </a:graphic>
      </p:graphicFrame>
      <p:sp>
        <p:nvSpPr>
          <p:cNvPr id="7175" name="Rectangle 13"/>
          <p:cNvSpPr>
            <a:spLocks noChangeArrowheads="1"/>
          </p:cNvSpPr>
          <p:nvPr/>
        </p:nvSpPr>
        <p:spPr bwMode="auto">
          <a:xfrm>
            <a:off x="2411413" y="5526088"/>
            <a:ext cx="4133850" cy="457200"/>
          </a:xfrm>
          <a:prstGeom prst="rect">
            <a:avLst/>
          </a:prstGeom>
          <a:noFill/>
          <a:ln w="9525">
            <a:noFill/>
            <a:miter lim="800000"/>
            <a:headEnd/>
            <a:tailEnd/>
          </a:ln>
        </p:spPr>
        <p:txBody>
          <a:bodyPr wrap="none">
            <a:spAutoFit/>
          </a:bodyPr>
          <a:lstStyle/>
          <a:p>
            <a:pPr eaLnBrk="0" hangingPunct="0"/>
            <a:r>
              <a:rPr lang="en-CA" sz="2400">
                <a:solidFill>
                  <a:schemeClr val="accent1"/>
                </a:solidFill>
                <a:latin typeface="Calibri" pitchFamily="34" charset="0"/>
              </a:rPr>
              <a:t>So – where is the rest going?</a:t>
            </a:r>
            <a:endParaRPr lang="en-US" sz="2400">
              <a:solidFill>
                <a:schemeClr val="accent1"/>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Snagit_PPT1EB" descr="PPT1EB.png"/>
          <p:cNvPicPr>
            <a:picLocks noChangeAspect="1"/>
          </p:cNvPicPr>
          <p:nvPr/>
        </p:nvPicPr>
        <p:blipFill>
          <a:blip r:embed="rId3" cstate="print"/>
          <a:srcRect/>
          <a:stretch>
            <a:fillRect/>
          </a:stretch>
        </p:blipFill>
        <p:spPr bwMode="auto">
          <a:xfrm>
            <a:off x="107950" y="1341438"/>
            <a:ext cx="3074988" cy="3379787"/>
          </a:xfrm>
          <a:prstGeom prst="rect">
            <a:avLst/>
          </a:prstGeom>
          <a:noFill/>
          <a:ln w="9525">
            <a:noFill/>
            <a:miter lim="800000"/>
            <a:headEnd/>
            <a:tailEnd/>
          </a:ln>
        </p:spPr>
      </p:pic>
      <p:sp>
        <p:nvSpPr>
          <p:cNvPr id="2" name="Title 1"/>
          <p:cNvSpPr>
            <a:spLocks noGrp="1"/>
          </p:cNvSpPr>
          <p:nvPr>
            <p:ph type="title" idx="4294967295"/>
          </p:nvPr>
        </p:nvSpPr>
        <p:spPr/>
        <p:txBody>
          <a:bodyPr>
            <a:normAutofit fontScale="90000"/>
          </a:bodyPr>
          <a:lstStyle/>
          <a:p>
            <a:pPr algn="l" eaLnBrk="1" hangingPunct="1">
              <a:defRPr/>
            </a:pPr>
            <a:r>
              <a:rPr lang="en-CA" sz="4000" smtClean="0">
                <a:solidFill>
                  <a:srgbClr val="EDEEE6"/>
                </a:solidFill>
              </a:rPr>
              <a:t>How much energy do we receive from the Sun?</a:t>
            </a:r>
            <a:endParaRPr lang="en-US" sz="4000" smtClean="0">
              <a:solidFill>
                <a:srgbClr val="EDEEE6"/>
              </a:solidFill>
            </a:endParaRPr>
          </a:p>
        </p:txBody>
      </p:sp>
      <p:sp>
        <p:nvSpPr>
          <p:cNvPr id="5" name="TextBox 4"/>
          <p:cNvSpPr txBox="1"/>
          <p:nvPr/>
        </p:nvSpPr>
        <p:spPr>
          <a:xfrm>
            <a:off x="5364088" y="1196752"/>
            <a:ext cx="3096344"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Average Solar Constant is </a:t>
            </a:r>
            <a:r>
              <a:rPr lang="en-US" sz="1600" dirty="0">
                <a:solidFill>
                  <a:prstClr val="black"/>
                </a:solidFill>
              </a:rPr>
              <a:t>1.366 kW/m²</a:t>
            </a:r>
            <a:endParaRPr lang="en-CA" sz="1600" baseline="-25000" dirty="0">
              <a:solidFill>
                <a:prstClr val="black"/>
              </a:solidFill>
            </a:endParaRPr>
          </a:p>
          <a:p>
            <a:pPr fontAlgn="auto">
              <a:spcBef>
                <a:spcPts val="0"/>
              </a:spcBef>
              <a:spcAft>
                <a:spcPts val="0"/>
              </a:spcAft>
              <a:defRPr/>
            </a:pPr>
            <a:endParaRPr lang="en-US" dirty="0">
              <a:gradFill flip="none" rotWithShape="1">
                <a:gsLst>
                  <a:gs pos="0">
                    <a:prstClr val="black">
                      <a:tint val="66000"/>
                      <a:satMod val="160000"/>
                    </a:prstClr>
                  </a:gs>
                  <a:gs pos="50000">
                    <a:prstClr val="black">
                      <a:tint val="44500"/>
                      <a:satMod val="160000"/>
                    </a:prstClr>
                  </a:gs>
                  <a:gs pos="100000">
                    <a:prstClr val="black">
                      <a:tint val="23500"/>
                      <a:satMod val="160000"/>
                    </a:prstClr>
                  </a:gs>
                </a:gsLst>
                <a:path path="circle">
                  <a:fillToRect t="100000" r="100000"/>
                </a:path>
                <a:tileRect l="-100000" b="-100000"/>
              </a:gradFill>
            </a:endParaRPr>
          </a:p>
        </p:txBody>
      </p:sp>
      <p:sp>
        <p:nvSpPr>
          <p:cNvPr id="8198" name="TextBox 7"/>
          <p:cNvSpPr txBox="1">
            <a:spLocks noChangeArrowheads="1"/>
          </p:cNvSpPr>
          <p:nvPr/>
        </p:nvSpPr>
        <p:spPr bwMode="auto">
          <a:xfrm>
            <a:off x="2843213" y="2997200"/>
            <a:ext cx="4105275" cy="1006475"/>
          </a:xfrm>
          <a:prstGeom prst="rect">
            <a:avLst/>
          </a:prstGeom>
          <a:noFill/>
          <a:ln w="9525">
            <a:noFill/>
            <a:miter lim="800000"/>
            <a:headEnd/>
            <a:tailEnd/>
          </a:ln>
        </p:spPr>
        <p:txBody>
          <a:bodyPr>
            <a:spAutoFit/>
          </a:bodyPr>
          <a:lstStyle/>
          <a:p>
            <a:r>
              <a:rPr lang="en-CA" sz="2000">
                <a:solidFill>
                  <a:srgbClr val="EDEEE6"/>
                </a:solidFill>
                <a:latin typeface="Calibri" pitchFamily="34" charset="0"/>
              </a:rPr>
              <a:t>Solar constant is “spread” over the top of atmosphere of  the Earth so each square metre receives</a:t>
            </a:r>
            <a:r>
              <a:rPr lang="en-CA">
                <a:solidFill>
                  <a:srgbClr val="EDEEE6"/>
                </a:solidFill>
                <a:latin typeface="Calibri" pitchFamily="34" charset="0"/>
              </a:rPr>
              <a:t> </a:t>
            </a:r>
            <a:endParaRPr lang="en-US">
              <a:solidFill>
                <a:srgbClr val="EDEEE6"/>
              </a:solidFill>
              <a:latin typeface="Calibri" pitchFamily="34" charset="0"/>
            </a:endParaRPr>
          </a:p>
        </p:txBody>
      </p:sp>
      <p:pic>
        <p:nvPicPr>
          <p:cNvPr id="8199" name="Snagit_PPT1ED" descr="PPT1ED.png"/>
          <p:cNvPicPr>
            <a:picLocks noChangeAspect="1"/>
          </p:cNvPicPr>
          <p:nvPr/>
        </p:nvPicPr>
        <p:blipFill>
          <a:blip r:embed="rId4" cstate="print"/>
          <a:srcRect/>
          <a:stretch>
            <a:fillRect/>
          </a:stretch>
        </p:blipFill>
        <p:spPr bwMode="auto">
          <a:xfrm>
            <a:off x="5292725" y="4292600"/>
            <a:ext cx="2998788" cy="1771650"/>
          </a:xfrm>
          <a:prstGeom prst="rect">
            <a:avLst/>
          </a:prstGeom>
          <a:noFill/>
          <a:ln w="9525">
            <a:noFill/>
            <a:miter lim="800000"/>
            <a:headEnd/>
            <a:tailEnd/>
          </a:ln>
        </p:spPr>
      </p:pic>
      <p:graphicFrame>
        <p:nvGraphicFramePr>
          <p:cNvPr id="8194" name="Object 3"/>
          <p:cNvGraphicFramePr>
            <a:graphicFrameLocks noChangeAspect="1"/>
          </p:cNvGraphicFramePr>
          <p:nvPr/>
        </p:nvGraphicFramePr>
        <p:xfrm>
          <a:off x="2124075" y="4508500"/>
          <a:ext cx="3124200" cy="1296988"/>
        </p:xfrm>
        <a:graphic>
          <a:graphicData uri="http://schemas.openxmlformats.org/presentationml/2006/ole">
            <p:oleObj spid="_x0000_s8194" name="Equation" r:id="rId5" imgW="1714320" imgH="711000" progId="Equation.DSMT4">
              <p:embed/>
            </p:oleObj>
          </a:graphicData>
        </a:graphic>
      </p:graphicFrame>
      <p:pic>
        <p:nvPicPr>
          <p:cNvPr id="8200" name="Snagit_PPT200" descr="PPT200.png"/>
          <p:cNvPicPr>
            <a:picLocks noChangeAspect="1"/>
          </p:cNvPicPr>
          <p:nvPr/>
        </p:nvPicPr>
        <p:blipFill>
          <a:blip r:embed="rId6" cstate="print"/>
          <a:srcRect/>
          <a:stretch>
            <a:fillRect/>
          </a:stretch>
        </p:blipFill>
        <p:spPr bwMode="auto">
          <a:xfrm>
            <a:off x="1476375" y="5661025"/>
            <a:ext cx="461963" cy="72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388" y="115888"/>
            <a:ext cx="8229600" cy="850900"/>
          </a:xfrm>
        </p:spPr>
        <p:txBody>
          <a:bodyPr>
            <a:normAutofit fontScale="90000"/>
          </a:bodyPr>
          <a:lstStyle/>
          <a:p>
            <a:pPr algn="l" eaLnBrk="1" hangingPunct="1">
              <a:defRPr/>
            </a:pPr>
            <a:r>
              <a:rPr lang="en-CA" sz="3600" smtClean="0">
                <a:solidFill>
                  <a:srgbClr val="BFD3E4"/>
                </a:solidFill>
              </a:rPr>
              <a:t>Thank Goodness for Greenhouse Gases!</a:t>
            </a:r>
            <a:endParaRPr lang="en-US" sz="3600" smtClean="0">
              <a:solidFill>
                <a:srgbClr val="BFD3E4"/>
              </a:solidFill>
            </a:endParaRPr>
          </a:p>
        </p:txBody>
      </p:sp>
      <p:grpSp>
        <p:nvGrpSpPr>
          <p:cNvPr id="9222" name="Group 49"/>
          <p:cNvGrpSpPr>
            <a:grpSpLocks/>
          </p:cNvGrpSpPr>
          <p:nvPr/>
        </p:nvGrpSpPr>
        <p:grpSpPr bwMode="auto">
          <a:xfrm>
            <a:off x="755650" y="3284538"/>
            <a:ext cx="1800225" cy="1903412"/>
            <a:chOff x="899592" y="2221642"/>
            <a:chExt cx="1800200" cy="1902271"/>
          </a:xfrm>
        </p:grpSpPr>
        <p:pic>
          <p:nvPicPr>
            <p:cNvPr id="9235" name="Snagit_PPT39E" descr="PPT39E.png"/>
            <p:cNvPicPr>
              <a:picLocks noChangeAspect="1"/>
            </p:cNvPicPr>
            <p:nvPr/>
          </p:nvPicPr>
          <p:blipFill>
            <a:blip r:embed="rId3" cstate="print"/>
            <a:srcRect/>
            <a:stretch>
              <a:fillRect/>
            </a:stretch>
          </p:blipFill>
          <p:spPr bwMode="auto">
            <a:xfrm>
              <a:off x="1331640" y="2708920"/>
              <a:ext cx="887974" cy="902571"/>
            </a:xfrm>
            <a:prstGeom prst="rect">
              <a:avLst/>
            </a:prstGeom>
            <a:noFill/>
            <a:ln w="9525">
              <a:noFill/>
              <a:miter lim="800000"/>
              <a:headEnd/>
              <a:tailEnd/>
            </a:ln>
          </p:spPr>
        </p:pic>
        <p:cxnSp>
          <p:nvCxnSpPr>
            <p:cNvPr id="6" name="Straight Arrow Connector 5"/>
            <p:cNvCxnSpPr/>
            <p:nvPr/>
          </p:nvCxnSpPr>
          <p:spPr>
            <a:xfrm rot="5400000" flipH="1" flipV="1">
              <a:off x="2123623" y="2492857"/>
              <a:ext cx="288752" cy="28892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a:off x="2267998" y="3068859"/>
              <a:ext cx="431794" cy="158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2194974" y="3500400"/>
              <a:ext cx="360358" cy="288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rot="5400000" flipH="1" flipV="1">
              <a:off x="1581541" y="2436619"/>
              <a:ext cx="431541" cy="158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rot="5400000">
              <a:off x="1586303" y="3907348"/>
              <a:ext cx="431541"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rot="10800000">
              <a:off x="899592" y="3106936"/>
              <a:ext cx="431794" cy="158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rot="5400000">
              <a:off x="971135" y="3500294"/>
              <a:ext cx="360146" cy="36035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rot="10800000">
              <a:off x="1044053" y="2492941"/>
              <a:ext cx="360357" cy="288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9223" name="Group 35"/>
          <p:cNvGrpSpPr>
            <a:grpSpLocks/>
          </p:cNvGrpSpPr>
          <p:nvPr/>
        </p:nvGrpSpPr>
        <p:grpSpPr bwMode="auto">
          <a:xfrm>
            <a:off x="5580063" y="2420938"/>
            <a:ext cx="1901825" cy="863600"/>
            <a:chOff x="5685676" y="2420888"/>
            <a:chExt cx="1902271" cy="864096"/>
          </a:xfrm>
        </p:grpSpPr>
        <p:cxnSp>
          <p:nvCxnSpPr>
            <p:cNvPr id="32" name="Straight Arrow Connector 31"/>
            <p:cNvCxnSpPr/>
            <p:nvPr/>
          </p:nvCxnSpPr>
          <p:spPr>
            <a:xfrm rot="10800000">
              <a:off x="5685676" y="2420888"/>
              <a:ext cx="1872208" cy="1588"/>
            </a:xfrm>
            <a:prstGeom prst="straightConnector1">
              <a:avLst/>
            </a:prstGeom>
            <a:ln w="34925">
              <a:gradFill>
                <a:gsLst>
                  <a:gs pos="0">
                    <a:srgbClr val="FFFF00"/>
                  </a:gs>
                  <a:gs pos="13000">
                    <a:srgbClr val="FFFF00"/>
                  </a:gs>
                  <a:gs pos="28000">
                    <a:schemeClr val="accent1">
                      <a:lumMod val="20000"/>
                      <a:lumOff val="80000"/>
                    </a:schemeClr>
                  </a:gs>
                  <a:gs pos="35000">
                    <a:srgbClr val="FFC000"/>
                  </a:gs>
                  <a:gs pos="58000">
                    <a:srgbClr val="825600"/>
                  </a:gs>
                  <a:gs pos="72000">
                    <a:srgbClr val="FFA800"/>
                  </a:gs>
                  <a:gs pos="87000">
                    <a:srgbClr val="825600"/>
                  </a:gs>
                  <a:gs pos="100000">
                    <a:srgbClr val="FFA800"/>
                  </a:gs>
                </a:gsLst>
                <a:lin ang="5400000" scaled="0"/>
              </a:gradFill>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5685676" y="2708920"/>
              <a:ext cx="1872208" cy="1588"/>
            </a:xfrm>
            <a:prstGeom prst="straightConnector1">
              <a:avLst/>
            </a:prstGeom>
            <a:ln w="34925">
              <a:gradFill>
                <a:gsLst>
                  <a:gs pos="0">
                    <a:srgbClr val="FFFF00"/>
                  </a:gs>
                  <a:gs pos="13000">
                    <a:srgbClr val="FFFF00"/>
                  </a:gs>
                  <a:gs pos="28000">
                    <a:schemeClr val="accent1">
                      <a:lumMod val="20000"/>
                      <a:lumOff val="80000"/>
                    </a:schemeClr>
                  </a:gs>
                  <a:gs pos="35000">
                    <a:srgbClr val="FFC000"/>
                  </a:gs>
                  <a:gs pos="58000">
                    <a:srgbClr val="825600"/>
                  </a:gs>
                  <a:gs pos="72000">
                    <a:srgbClr val="FFA800"/>
                  </a:gs>
                  <a:gs pos="87000">
                    <a:srgbClr val="825600"/>
                  </a:gs>
                  <a:gs pos="100000">
                    <a:srgbClr val="FFA800"/>
                  </a:gs>
                </a:gsLst>
                <a:lin ang="5400000" scaled="0"/>
              </a:gradFill>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5715739" y="2995364"/>
              <a:ext cx="1872208" cy="1588"/>
            </a:xfrm>
            <a:prstGeom prst="straightConnector1">
              <a:avLst/>
            </a:prstGeom>
            <a:ln w="34925">
              <a:gradFill>
                <a:gsLst>
                  <a:gs pos="0">
                    <a:srgbClr val="FFFF00"/>
                  </a:gs>
                  <a:gs pos="13000">
                    <a:srgbClr val="FFFF00"/>
                  </a:gs>
                  <a:gs pos="28000">
                    <a:schemeClr val="accent1">
                      <a:lumMod val="20000"/>
                      <a:lumOff val="80000"/>
                    </a:schemeClr>
                  </a:gs>
                  <a:gs pos="35000">
                    <a:srgbClr val="FFC000"/>
                  </a:gs>
                  <a:gs pos="58000">
                    <a:srgbClr val="825600"/>
                  </a:gs>
                  <a:gs pos="72000">
                    <a:srgbClr val="FFA800"/>
                  </a:gs>
                  <a:gs pos="87000">
                    <a:srgbClr val="825600"/>
                  </a:gs>
                  <a:gs pos="100000">
                    <a:srgbClr val="FFA800"/>
                  </a:gs>
                </a:gsLst>
                <a:lin ang="5400000" scaled="0"/>
              </a:gradFill>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5715739" y="3283396"/>
              <a:ext cx="1872208" cy="1588"/>
            </a:xfrm>
            <a:prstGeom prst="straightConnector1">
              <a:avLst/>
            </a:prstGeom>
            <a:ln w="34925">
              <a:gradFill>
                <a:gsLst>
                  <a:gs pos="0">
                    <a:srgbClr val="FFFF00"/>
                  </a:gs>
                  <a:gs pos="13000">
                    <a:srgbClr val="FFFF00"/>
                  </a:gs>
                  <a:gs pos="28000">
                    <a:schemeClr val="accent1">
                      <a:lumMod val="20000"/>
                      <a:lumOff val="80000"/>
                    </a:schemeClr>
                  </a:gs>
                  <a:gs pos="35000">
                    <a:srgbClr val="FFC000"/>
                  </a:gs>
                  <a:gs pos="58000">
                    <a:srgbClr val="825600"/>
                  </a:gs>
                  <a:gs pos="72000">
                    <a:srgbClr val="FFA800"/>
                  </a:gs>
                  <a:gs pos="87000">
                    <a:srgbClr val="825600"/>
                  </a:gs>
                  <a:gs pos="100000">
                    <a:srgbClr val="FFA800"/>
                  </a:gs>
                </a:gsLst>
                <a:lin ang="5400000" scaled="0"/>
              </a:gradFill>
              <a:tailEnd type="arrow"/>
            </a:ln>
            <a:effectLst>
              <a:outerShdw blurRad="50800" dist="50800" dir="5400000"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932363" y="1052513"/>
            <a:ext cx="3095625" cy="400050"/>
          </a:xfrm>
          <a:prstGeom prst="rect">
            <a:avLst/>
          </a:prstGeom>
          <a:noFill/>
        </p:spPr>
        <p:txBody>
          <a:bodyPr>
            <a:spAutoFit/>
          </a:bodyPr>
          <a:lstStyle/>
          <a:p>
            <a:pPr eaLnBrk="0" hangingPunct="0">
              <a:defRPr/>
            </a:pPr>
            <a:r>
              <a:rPr lang="en-CA" sz="2000" dirty="0">
                <a:solidFill>
                  <a:srgbClr val="FFFF00"/>
                </a:solidFill>
                <a:latin typeface="+mj-lt"/>
              </a:rPr>
              <a:t>Energy Absorbed from Sun</a:t>
            </a:r>
            <a:endParaRPr lang="en-US" sz="2000" dirty="0">
              <a:solidFill>
                <a:srgbClr val="FFFF00"/>
              </a:solidFill>
              <a:latin typeface="+mj-lt"/>
            </a:endParaRPr>
          </a:p>
        </p:txBody>
      </p:sp>
      <p:graphicFrame>
        <p:nvGraphicFramePr>
          <p:cNvPr id="9218" name="Object 2"/>
          <p:cNvGraphicFramePr>
            <a:graphicFrameLocks noChangeAspect="1"/>
          </p:cNvGraphicFramePr>
          <p:nvPr/>
        </p:nvGraphicFramePr>
        <p:xfrm>
          <a:off x="5486400" y="1600200"/>
          <a:ext cx="2501900" cy="503238"/>
        </p:xfrm>
        <a:graphic>
          <a:graphicData uri="http://schemas.openxmlformats.org/presentationml/2006/ole">
            <p:oleObj spid="_x0000_s9218" name="Equation" r:id="rId4" imgW="1397000" imgH="279400" progId="Equation.DSMT4">
              <p:embed/>
            </p:oleObj>
          </a:graphicData>
        </a:graphic>
      </p:graphicFrame>
      <p:sp>
        <p:nvSpPr>
          <p:cNvPr id="40" name="TextBox 39"/>
          <p:cNvSpPr txBox="1"/>
          <p:nvPr/>
        </p:nvSpPr>
        <p:spPr>
          <a:xfrm>
            <a:off x="468313" y="5332413"/>
            <a:ext cx="2879725" cy="400050"/>
          </a:xfrm>
          <a:prstGeom prst="rect">
            <a:avLst/>
          </a:prstGeom>
          <a:noFill/>
        </p:spPr>
        <p:txBody>
          <a:bodyPr>
            <a:spAutoFit/>
          </a:bodyPr>
          <a:lstStyle/>
          <a:p>
            <a:pPr eaLnBrk="0" hangingPunct="0">
              <a:defRPr/>
            </a:pPr>
            <a:r>
              <a:rPr lang="en-CA" sz="2000" dirty="0">
                <a:solidFill>
                  <a:schemeClr val="accent2">
                    <a:lumMod val="75000"/>
                  </a:schemeClr>
                </a:solidFill>
                <a:latin typeface="+mj-lt"/>
              </a:rPr>
              <a:t>Energy emitted by Earth</a:t>
            </a:r>
            <a:endParaRPr lang="en-US" sz="2000" dirty="0">
              <a:solidFill>
                <a:schemeClr val="accent2">
                  <a:lumMod val="75000"/>
                </a:schemeClr>
              </a:solidFill>
              <a:latin typeface="+mj-lt"/>
            </a:endParaRPr>
          </a:p>
        </p:txBody>
      </p:sp>
      <p:graphicFrame>
        <p:nvGraphicFramePr>
          <p:cNvPr id="9219" name="Object 4"/>
          <p:cNvGraphicFramePr>
            <a:graphicFrameLocks noChangeAspect="1"/>
          </p:cNvGraphicFramePr>
          <p:nvPr/>
        </p:nvGraphicFramePr>
        <p:xfrm>
          <a:off x="468313" y="5764213"/>
          <a:ext cx="2590800" cy="473075"/>
        </p:xfrm>
        <a:graphic>
          <a:graphicData uri="http://schemas.openxmlformats.org/presentationml/2006/ole">
            <p:oleObj spid="_x0000_s9219" name="Equation" r:id="rId5" imgW="1320480" imgH="241200" progId="Equation.DSMT4">
              <p:embed/>
            </p:oleObj>
          </a:graphicData>
        </a:graphic>
      </p:graphicFrame>
      <p:cxnSp>
        <p:nvCxnSpPr>
          <p:cNvPr id="44" name="Straight Arrow Connector 43"/>
          <p:cNvCxnSpPr/>
          <p:nvPr/>
        </p:nvCxnSpPr>
        <p:spPr>
          <a:xfrm rot="10800000" flipV="1">
            <a:off x="2916238" y="2060575"/>
            <a:ext cx="1943100" cy="17287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203575" y="2276475"/>
            <a:ext cx="1873250" cy="17129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aphicFrame>
        <p:nvGraphicFramePr>
          <p:cNvPr id="9220" name="Object 5"/>
          <p:cNvGraphicFramePr>
            <a:graphicFrameLocks noChangeAspect="1"/>
          </p:cNvGraphicFramePr>
          <p:nvPr/>
        </p:nvGraphicFramePr>
        <p:xfrm>
          <a:off x="4749800" y="3490913"/>
          <a:ext cx="3173413" cy="1368425"/>
        </p:xfrm>
        <a:graphic>
          <a:graphicData uri="http://schemas.openxmlformats.org/presentationml/2006/ole">
            <p:oleObj spid="_x0000_s9220" name="Equation" r:id="rId6" imgW="1206500" imgH="520700" progId="Equation.DSMT4">
              <p:embed/>
            </p:oleObj>
          </a:graphicData>
        </a:graphic>
      </p:graphicFrame>
      <p:sp>
        <p:nvSpPr>
          <p:cNvPr id="51" name="TextBox 50"/>
          <p:cNvSpPr txBox="1"/>
          <p:nvPr/>
        </p:nvSpPr>
        <p:spPr>
          <a:xfrm>
            <a:off x="179388" y="1125538"/>
            <a:ext cx="3097212" cy="1547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CA" sz="2000" dirty="0">
                <a:solidFill>
                  <a:prstClr val="black"/>
                </a:solidFill>
              </a:rPr>
              <a:t>Basic Facts:</a:t>
            </a:r>
          </a:p>
          <a:p>
            <a:pPr fontAlgn="auto">
              <a:spcBef>
                <a:spcPts val="0"/>
              </a:spcBef>
              <a:spcAft>
                <a:spcPts val="0"/>
              </a:spcAft>
              <a:buFont typeface="Arial" pitchFamily="34" charset="0"/>
              <a:buChar char="•"/>
              <a:defRPr/>
            </a:pPr>
            <a:r>
              <a:rPr lang="en-CA" sz="1600" dirty="0">
                <a:solidFill>
                  <a:prstClr val="black"/>
                </a:solidFill>
              </a:rPr>
              <a:t>Earth’s </a:t>
            </a:r>
            <a:r>
              <a:rPr lang="en-CA" sz="1600" dirty="0" err="1">
                <a:solidFill>
                  <a:prstClr val="black"/>
                </a:solidFill>
              </a:rPr>
              <a:t>albedo</a:t>
            </a:r>
            <a:r>
              <a:rPr lang="en-CA" sz="1600" dirty="0">
                <a:solidFill>
                  <a:prstClr val="black"/>
                </a:solidFill>
              </a:rPr>
              <a:t> is about 0.35</a:t>
            </a:r>
            <a:endParaRPr lang="en-CA" sz="1600" baseline="-25000" dirty="0">
              <a:solidFill>
                <a:prstClr val="black"/>
              </a:solidFill>
            </a:endParaRPr>
          </a:p>
          <a:p>
            <a:pPr fontAlgn="auto">
              <a:spcBef>
                <a:spcPts val="0"/>
              </a:spcBef>
              <a:spcAft>
                <a:spcPts val="0"/>
              </a:spcAft>
              <a:buFont typeface="Arial" pitchFamily="34" charset="0"/>
              <a:buChar char="•"/>
              <a:defRPr/>
            </a:pPr>
            <a:r>
              <a:rPr lang="en-CA" sz="1600" dirty="0">
                <a:solidFill>
                  <a:prstClr val="black"/>
                </a:solidFill>
              </a:rPr>
              <a:t>Solar constant So is about 1366 W/m2 </a:t>
            </a:r>
          </a:p>
          <a:p>
            <a:pPr fontAlgn="auto">
              <a:spcBef>
                <a:spcPts val="0"/>
              </a:spcBef>
              <a:spcAft>
                <a:spcPts val="0"/>
              </a:spcAft>
              <a:buFont typeface="Arial" pitchFamily="34" charset="0"/>
              <a:buChar char="•"/>
              <a:defRPr/>
            </a:pPr>
            <a:r>
              <a:rPr lang="en-CA" sz="1600" dirty="0">
                <a:solidFill>
                  <a:prstClr val="black"/>
                </a:solidFill>
                <a:latin typeface="Symbol" pitchFamily="18" charset="2"/>
              </a:rPr>
              <a:t>s</a:t>
            </a:r>
            <a:r>
              <a:rPr lang="en-CA" sz="1600" dirty="0">
                <a:solidFill>
                  <a:prstClr val="black"/>
                </a:solidFill>
              </a:rPr>
              <a:t> = 5.67 X 10</a:t>
            </a:r>
            <a:r>
              <a:rPr lang="en-CA" sz="1600" baseline="30000" dirty="0">
                <a:solidFill>
                  <a:prstClr val="black"/>
                </a:solidFill>
              </a:rPr>
              <a:t>-8</a:t>
            </a:r>
            <a:r>
              <a:rPr lang="en-CA" sz="1600" dirty="0">
                <a:solidFill>
                  <a:prstClr val="black"/>
                </a:solidFill>
              </a:rPr>
              <a:t> Wm</a:t>
            </a:r>
            <a:r>
              <a:rPr lang="en-CA" sz="1600" baseline="30000" dirty="0">
                <a:solidFill>
                  <a:prstClr val="black"/>
                </a:solidFill>
              </a:rPr>
              <a:t>-2</a:t>
            </a:r>
            <a:r>
              <a:rPr lang="en-CA" sz="1600" dirty="0">
                <a:solidFill>
                  <a:prstClr val="black"/>
                </a:solidFill>
              </a:rPr>
              <a:t>K</a:t>
            </a:r>
            <a:r>
              <a:rPr lang="en-CA" sz="1600" baseline="30000" dirty="0">
                <a:solidFill>
                  <a:prstClr val="black"/>
                </a:solidFill>
              </a:rPr>
              <a:t>-4</a:t>
            </a:r>
          </a:p>
          <a:p>
            <a:pPr fontAlgn="auto">
              <a:spcBef>
                <a:spcPts val="0"/>
              </a:spcBef>
              <a:spcAft>
                <a:spcPts val="0"/>
              </a:spcAft>
              <a:buFont typeface="Arial" pitchFamily="34" charset="0"/>
              <a:buChar char="•"/>
              <a:defRPr/>
            </a:pPr>
            <a:endParaRPr lang="en-CA" sz="1600" baseline="30000" dirty="0">
              <a:solidFill>
                <a:prstClr val="black"/>
              </a:solidFill>
            </a:endParaRPr>
          </a:p>
        </p:txBody>
      </p:sp>
      <p:sp>
        <p:nvSpPr>
          <p:cNvPr id="52" name="TextBox 51"/>
          <p:cNvSpPr txBox="1"/>
          <p:nvPr/>
        </p:nvSpPr>
        <p:spPr>
          <a:xfrm>
            <a:off x="4356100" y="5445125"/>
            <a:ext cx="4041775" cy="708025"/>
          </a:xfrm>
          <a:prstGeom prst="rect">
            <a:avLst/>
          </a:prstGeom>
          <a:noFill/>
        </p:spPr>
        <p:txBody>
          <a:bodyPr wrap="none">
            <a:spAutoFit/>
          </a:bodyPr>
          <a:lstStyle/>
          <a:p>
            <a:pPr algn="r" eaLnBrk="0" hangingPunct="0">
              <a:defRPr/>
            </a:pPr>
            <a:r>
              <a:rPr lang="en-CA" sz="2000" dirty="0">
                <a:solidFill>
                  <a:schemeClr val="accent1">
                    <a:lumMod val="40000"/>
                    <a:lumOff val="60000"/>
                  </a:schemeClr>
                </a:solidFill>
                <a:latin typeface="+mj-lt"/>
              </a:rPr>
              <a:t>Earth’s effective surface temperature</a:t>
            </a:r>
          </a:p>
          <a:p>
            <a:pPr algn="r" eaLnBrk="0" hangingPunct="0">
              <a:defRPr/>
            </a:pPr>
            <a:r>
              <a:rPr lang="en-CA" sz="2000" dirty="0">
                <a:solidFill>
                  <a:schemeClr val="accent1">
                    <a:lumMod val="40000"/>
                    <a:lumOff val="60000"/>
                  </a:schemeClr>
                </a:solidFill>
                <a:latin typeface="+mj-lt"/>
              </a:rPr>
              <a:t> should be – 15 C!</a:t>
            </a:r>
            <a:endParaRPr lang="en-US" sz="2000" dirty="0">
              <a:solidFill>
                <a:schemeClr val="accent1">
                  <a:lumMod val="40000"/>
                  <a:lumOff val="60000"/>
                </a:schemeClr>
              </a:solidFill>
              <a:latin typeface="+mj-lt"/>
            </a:endParaRPr>
          </a:p>
        </p:txBody>
      </p:sp>
      <p:sp>
        <p:nvSpPr>
          <p:cNvPr id="9230" name="AutoShape 28">
            <a:hlinkClick r:id="rId7" action="ppaction://hlinksldjump" highlightClick="1"/>
          </p:cNvPr>
          <p:cNvSpPr>
            <a:spLocks noChangeArrowheads="1"/>
          </p:cNvSpPr>
          <p:nvPr/>
        </p:nvSpPr>
        <p:spPr bwMode="auto">
          <a:xfrm>
            <a:off x="8388350" y="6237288"/>
            <a:ext cx="323850" cy="333375"/>
          </a:xfrm>
          <a:prstGeom prst="actionButtonBackPrevious">
            <a:avLst/>
          </a:prstGeom>
          <a:solidFill>
            <a:schemeClr val="accent1"/>
          </a:solidFill>
          <a:ln w="9525">
            <a:noFill/>
            <a:miter lim="800000"/>
            <a:headEnd/>
            <a:tailEnd/>
          </a:ln>
        </p:spPr>
        <p:txBody>
          <a:bodyPr wrap="none" anchor="ctr"/>
          <a:lstStyle/>
          <a:p>
            <a:pPr eaLnBrk="0" hangingPunct="0"/>
            <a:endParaRPr lang="en-CA" sz="2400">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atrina_flood-701614"/>
          <p:cNvPicPr>
            <a:picLocks noChangeAspect="1" noChangeArrowheads="1"/>
          </p:cNvPicPr>
          <p:nvPr/>
        </p:nvPicPr>
        <p:blipFill>
          <a:blip r:embed="rId2" cstate="print"/>
          <a:srcRect/>
          <a:stretch>
            <a:fillRect/>
          </a:stretch>
        </p:blipFill>
        <p:spPr bwMode="auto">
          <a:xfrm>
            <a:off x="7164388" y="3860800"/>
            <a:ext cx="1433512" cy="1020763"/>
          </a:xfrm>
          <a:prstGeom prst="rect">
            <a:avLst/>
          </a:prstGeom>
          <a:noFill/>
          <a:ln w="9525">
            <a:noFill/>
            <a:miter lim="800000"/>
            <a:headEnd/>
            <a:tailEnd/>
          </a:ln>
        </p:spPr>
      </p:pic>
      <p:pic>
        <p:nvPicPr>
          <p:cNvPr id="13315" name="Picture 3" descr="modis_larsb_mar05"/>
          <p:cNvPicPr>
            <a:picLocks noChangeAspect="1" noChangeArrowheads="1"/>
          </p:cNvPicPr>
          <p:nvPr/>
        </p:nvPicPr>
        <p:blipFill>
          <a:blip r:embed="rId3" cstate="print"/>
          <a:srcRect/>
          <a:stretch>
            <a:fillRect/>
          </a:stretch>
        </p:blipFill>
        <p:spPr bwMode="auto">
          <a:xfrm>
            <a:off x="6516688" y="2060575"/>
            <a:ext cx="1593850" cy="1593850"/>
          </a:xfrm>
          <a:prstGeom prst="rect">
            <a:avLst/>
          </a:prstGeom>
          <a:noFill/>
          <a:ln w="9525">
            <a:noFill/>
            <a:miter lim="800000"/>
            <a:headEnd/>
            <a:tailEnd/>
          </a:ln>
        </p:spPr>
      </p:pic>
      <p:pic>
        <p:nvPicPr>
          <p:cNvPr id="13316" name="Picture 4" descr="hummer-h3x-2007-773305"/>
          <p:cNvPicPr>
            <a:picLocks noChangeAspect="1" noChangeArrowheads="1"/>
          </p:cNvPicPr>
          <p:nvPr/>
        </p:nvPicPr>
        <p:blipFill>
          <a:blip r:embed="rId4" cstate="print"/>
          <a:srcRect/>
          <a:stretch>
            <a:fillRect/>
          </a:stretch>
        </p:blipFill>
        <p:spPr bwMode="auto">
          <a:xfrm>
            <a:off x="468313" y="5661025"/>
            <a:ext cx="1366837" cy="927100"/>
          </a:xfrm>
          <a:prstGeom prst="rect">
            <a:avLst/>
          </a:prstGeom>
          <a:noFill/>
          <a:ln w="9525">
            <a:noFill/>
            <a:miter lim="800000"/>
            <a:headEnd/>
            <a:tailEnd/>
          </a:ln>
        </p:spPr>
      </p:pic>
      <p:pic>
        <p:nvPicPr>
          <p:cNvPr id="13317" name="Picture 5" descr="050829"/>
          <p:cNvPicPr>
            <a:picLocks noChangeAspect="1" noChangeArrowheads="1"/>
          </p:cNvPicPr>
          <p:nvPr/>
        </p:nvPicPr>
        <p:blipFill>
          <a:blip r:embed="rId5" cstate="print"/>
          <a:srcRect/>
          <a:stretch>
            <a:fillRect/>
          </a:stretch>
        </p:blipFill>
        <p:spPr bwMode="auto">
          <a:xfrm>
            <a:off x="5292725" y="3860800"/>
            <a:ext cx="1630363" cy="1477963"/>
          </a:xfrm>
          <a:prstGeom prst="rect">
            <a:avLst/>
          </a:prstGeom>
          <a:noFill/>
          <a:ln w="9525">
            <a:noFill/>
            <a:miter lim="800000"/>
            <a:headEnd/>
            <a:tailEnd/>
          </a:ln>
        </p:spPr>
      </p:pic>
      <p:pic>
        <p:nvPicPr>
          <p:cNvPr id="13318" name="Picture 6" descr="AngelGlacier_jpg"/>
          <p:cNvPicPr>
            <a:picLocks noChangeAspect="1" noChangeArrowheads="1"/>
          </p:cNvPicPr>
          <p:nvPr/>
        </p:nvPicPr>
        <p:blipFill>
          <a:blip r:embed="rId6" cstate="print"/>
          <a:srcRect/>
          <a:stretch>
            <a:fillRect/>
          </a:stretch>
        </p:blipFill>
        <p:spPr bwMode="auto">
          <a:xfrm>
            <a:off x="179388" y="1268413"/>
            <a:ext cx="1498600" cy="2339975"/>
          </a:xfrm>
          <a:prstGeom prst="rect">
            <a:avLst/>
          </a:prstGeom>
          <a:noFill/>
          <a:ln w="9525">
            <a:noFill/>
            <a:miter lim="800000"/>
            <a:headEnd/>
            <a:tailEnd/>
          </a:ln>
        </p:spPr>
      </p:pic>
      <p:pic>
        <p:nvPicPr>
          <p:cNvPr id="13319" name="Picture 7" descr="story"/>
          <p:cNvPicPr>
            <a:picLocks noChangeAspect="1" noChangeArrowheads="1"/>
          </p:cNvPicPr>
          <p:nvPr/>
        </p:nvPicPr>
        <p:blipFill>
          <a:blip r:embed="rId7" cstate="print"/>
          <a:srcRect/>
          <a:stretch>
            <a:fillRect/>
          </a:stretch>
        </p:blipFill>
        <p:spPr bwMode="auto">
          <a:xfrm>
            <a:off x="4643438" y="1916113"/>
            <a:ext cx="1150937" cy="933450"/>
          </a:xfrm>
          <a:prstGeom prst="rect">
            <a:avLst/>
          </a:prstGeom>
          <a:noFill/>
          <a:ln w="9525">
            <a:noFill/>
            <a:miter lim="800000"/>
            <a:headEnd/>
            <a:tailEnd/>
          </a:ln>
        </p:spPr>
      </p:pic>
      <p:pic>
        <p:nvPicPr>
          <p:cNvPr id="13320" name="Picture 8" descr="pinebark"/>
          <p:cNvPicPr>
            <a:picLocks noChangeAspect="1" noChangeArrowheads="1"/>
          </p:cNvPicPr>
          <p:nvPr/>
        </p:nvPicPr>
        <p:blipFill>
          <a:blip r:embed="rId8" cstate="print"/>
          <a:srcRect/>
          <a:stretch>
            <a:fillRect/>
          </a:stretch>
        </p:blipFill>
        <p:spPr bwMode="auto">
          <a:xfrm>
            <a:off x="7019925" y="5589588"/>
            <a:ext cx="1454150" cy="1116012"/>
          </a:xfrm>
          <a:prstGeom prst="rect">
            <a:avLst/>
          </a:prstGeom>
          <a:noFill/>
          <a:ln w="9525">
            <a:noFill/>
            <a:miter lim="800000"/>
            <a:headEnd/>
            <a:tailEnd/>
          </a:ln>
        </p:spPr>
      </p:pic>
      <p:pic>
        <p:nvPicPr>
          <p:cNvPr id="13321" name="Picture 9" descr="story"/>
          <p:cNvPicPr>
            <a:picLocks noChangeAspect="1" noChangeArrowheads="1"/>
          </p:cNvPicPr>
          <p:nvPr/>
        </p:nvPicPr>
        <p:blipFill>
          <a:blip r:embed="rId9" cstate="print"/>
          <a:srcRect/>
          <a:stretch>
            <a:fillRect/>
          </a:stretch>
        </p:blipFill>
        <p:spPr bwMode="auto">
          <a:xfrm>
            <a:off x="2124075" y="1989138"/>
            <a:ext cx="1657350" cy="1284287"/>
          </a:xfrm>
          <a:prstGeom prst="rect">
            <a:avLst/>
          </a:prstGeom>
          <a:noFill/>
          <a:ln w="9525">
            <a:noFill/>
            <a:miter lim="800000"/>
            <a:headEnd/>
            <a:tailEnd/>
          </a:ln>
        </p:spPr>
      </p:pic>
      <p:sp>
        <p:nvSpPr>
          <p:cNvPr id="13322" name="Rectangle 12"/>
          <p:cNvSpPr>
            <a:spLocks noChangeArrowheads="1"/>
          </p:cNvSpPr>
          <p:nvPr/>
        </p:nvSpPr>
        <p:spPr bwMode="auto">
          <a:xfrm>
            <a:off x="323850" y="404813"/>
            <a:ext cx="8229600" cy="1143000"/>
          </a:xfrm>
          <a:prstGeom prst="rect">
            <a:avLst/>
          </a:prstGeom>
          <a:noFill/>
          <a:ln w="9525">
            <a:noFill/>
            <a:miter lim="800000"/>
            <a:headEnd/>
            <a:tailEnd/>
          </a:ln>
        </p:spPr>
        <p:txBody>
          <a:bodyPr anchor="ctr"/>
          <a:lstStyle/>
          <a:p>
            <a:pPr algn="ctr"/>
            <a:r>
              <a:rPr lang="en-CA" sz="4000">
                <a:solidFill>
                  <a:schemeClr val="accent1"/>
                </a:solidFill>
              </a:rPr>
              <a:t> Recognizing the Warning Signs…</a:t>
            </a:r>
            <a:br>
              <a:rPr lang="en-CA" sz="4000">
                <a:solidFill>
                  <a:schemeClr val="accent1"/>
                </a:solidFill>
              </a:rPr>
            </a:br>
            <a:r>
              <a:rPr lang="en-CA" sz="4000">
                <a:solidFill>
                  <a:schemeClr val="accent1"/>
                </a:solidFill>
              </a:rPr>
              <a:t>Understanding the Data</a:t>
            </a:r>
            <a:endParaRPr lang="en-US" sz="4000">
              <a:solidFill>
                <a:schemeClr val="accent1"/>
              </a:solidFill>
            </a:endParaRPr>
          </a:p>
        </p:txBody>
      </p:sp>
      <p:pic>
        <p:nvPicPr>
          <p:cNvPr id="13323" name="Snagit_PPT4C" descr="PPT4C"/>
          <p:cNvPicPr>
            <a:picLocks noChangeAspect="1" noChangeArrowheads="1"/>
          </p:cNvPicPr>
          <p:nvPr/>
        </p:nvPicPr>
        <p:blipFill>
          <a:blip r:embed="rId10" cstate="print"/>
          <a:srcRect/>
          <a:stretch>
            <a:fillRect/>
          </a:stretch>
        </p:blipFill>
        <p:spPr bwMode="auto">
          <a:xfrm>
            <a:off x="3924300" y="2492375"/>
            <a:ext cx="793750" cy="2279650"/>
          </a:xfrm>
          <a:prstGeom prst="rect">
            <a:avLst/>
          </a:prstGeom>
          <a:noFill/>
          <a:ln w="9525">
            <a:noFill/>
            <a:miter lim="800000"/>
            <a:headEnd/>
            <a:tailEnd/>
          </a:ln>
        </p:spPr>
      </p:pic>
      <p:pic>
        <p:nvPicPr>
          <p:cNvPr id="13324" name="Picture 4" descr="800px-Mauna_Loa_Carbon_Dioxide-en"/>
          <p:cNvPicPr>
            <a:picLocks noChangeAspect="1" noChangeArrowheads="1"/>
          </p:cNvPicPr>
          <p:nvPr/>
        </p:nvPicPr>
        <p:blipFill>
          <a:blip r:embed="rId11" cstate="print"/>
          <a:srcRect/>
          <a:stretch>
            <a:fillRect/>
          </a:stretch>
        </p:blipFill>
        <p:spPr bwMode="auto">
          <a:xfrm>
            <a:off x="0" y="4084638"/>
            <a:ext cx="2195513" cy="1412875"/>
          </a:xfrm>
          <a:prstGeom prst="rect">
            <a:avLst/>
          </a:prstGeom>
          <a:solidFill>
            <a:schemeClr val="tx2"/>
          </a:solidFill>
          <a:ln w="9525">
            <a:noFill/>
            <a:miter lim="800000"/>
            <a:headEnd/>
            <a:tailEnd/>
          </a:ln>
        </p:spPr>
      </p:pic>
      <p:pic>
        <p:nvPicPr>
          <p:cNvPr id="13325" name="Snagit_PPT4D" descr="PPT4D"/>
          <p:cNvPicPr>
            <a:picLocks noChangeAspect="1" noChangeArrowheads="1"/>
          </p:cNvPicPr>
          <p:nvPr/>
        </p:nvPicPr>
        <p:blipFill>
          <a:blip r:embed="rId12" cstate="print"/>
          <a:srcRect/>
          <a:stretch>
            <a:fillRect/>
          </a:stretch>
        </p:blipFill>
        <p:spPr bwMode="auto">
          <a:xfrm>
            <a:off x="2195513" y="3573463"/>
            <a:ext cx="641350" cy="1658937"/>
          </a:xfrm>
          <a:prstGeom prst="rect">
            <a:avLst/>
          </a:prstGeom>
          <a:noFill/>
          <a:ln w="9525">
            <a:noFill/>
            <a:miter lim="800000"/>
            <a:headEnd/>
            <a:tailEnd/>
          </a:ln>
        </p:spPr>
      </p:pic>
      <p:pic>
        <p:nvPicPr>
          <p:cNvPr id="13326" name="Picture 7" descr="gapminder vis"/>
          <p:cNvPicPr>
            <a:picLocks noChangeAspect="1" noChangeArrowheads="1"/>
          </p:cNvPicPr>
          <p:nvPr/>
        </p:nvPicPr>
        <p:blipFill>
          <a:blip r:embed="rId13" cstate="print"/>
          <a:srcRect/>
          <a:stretch>
            <a:fillRect/>
          </a:stretch>
        </p:blipFill>
        <p:spPr bwMode="auto">
          <a:xfrm>
            <a:off x="2843213" y="4941888"/>
            <a:ext cx="2159000" cy="1604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68313" y="274638"/>
            <a:ext cx="8218487" cy="1143000"/>
          </a:xfrm>
        </p:spPr>
        <p:txBody>
          <a:bodyPr/>
          <a:lstStyle/>
          <a:p>
            <a:pPr eaLnBrk="1" hangingPunct="1"/>
            <a:r>
              <a:rPr lang="en-CA" smtClean="0">
                <a:solidFill>
                  <a:schemeClr val="accent1"/>
                </a:solidFill>
              </a:rPr>
              <a:t>1. What is CO2 telling us?</a:t>
            </a:r>
            <a:r>
              <a:rPr lang="en-US" sz="2800" smtClean="0">
                <a:solidFill>
                  <a:schemeClr val="accent1"/>
                </a:solidFill>
              </a:rPr>
              <a:t> </a:t>
            </a:r>
            <a:endParaRPr lang="en-CA" sz="2800" smtClean="0">
              <a:solidFill>
                <a:schemeClr val="accent1"/>
              </a:solidFill>
            </a:endParaRPr>
          </a:p>
        </p:txBody>
      </p:sp>
      <p:pic>
        <p:nvPicPr>
          <p:cNvPr id="1969157" name="Picture 5" descr="keeling obit scripps oceanography hdr_obituary"/>
          <p:cNvPicPr>
            <a:picLocks noChangeAspect="1" noChangeArrowheads="1"/>
          </p:cNvPicPr>
          <p:nvPr/>
        </p:nvPicPr>
        <p:blipFill>
          <a:blip r:embed="rId2" cstate="print"/>
          <a:srcRect/>
          <a:stretch>
            <a:fillRect/>
          </a:stretch>
        </p:blipFill>
        <p:spPr bwMode="auto">
          <a:xfrm>
            <a:off x="3635375" y="2708275"/>
            <a:ext cx="5143500" cy="1695450"/>
          </a:xfrm>
          <a:prstGeom prst="rect">
            <a:avLst/>
          </a:prstGeom>
          <a:noFill/>
          <a:ln w="9525">
            <a:noFill/>
            <a:miter lim="800000"/>
            <a:headEnd/>
            <a:tailEnd/>
          </a:ln>
        </p:spPr>
      </p:pic>
      <p:sp>
        <p:nvSpPr>
          <p:cNvPr id="1969158" name="Text Box 6"/>
          <p:cNvSpPr txBox="1">
            <a:spLocks noChangeArrowheads="1"/>
          </p:cNvSpPr>
          <p:nvPr/>
        </p:nvSpPr>
        <p:spPr bwMode="auto">
          <a:xfrm>
            <a:off x="5148263" y="3884613"/>
            <a:ext cx="2973387" cy="336550"/>
          </a:xfrm>
          <a:prstGeom prst="rect">
            <a:avLst/>
          </a:prstGeom>
          <a:noFill/>
          <a:ln w="9525">
            <a:noFill/>
            <a:miter lim="800000"/>
            <a:headEnd/>
            <a:tailEnd/>
          </a:ln>
        </p:spPr>
        <p:txBody>
          <a:bodyPr wrap="none">
            <a:spAutoFit/>
          </a:bodyPr>
          <a:lstStyle/>
          <a:p>
            <a:pPr eaLnBrk="0" hangingPunct="0"/>
            <a:r>
              <a:rPr lang="en-US" sz="1600">
                <a:latin typeface="Times New Roman" pitchFamily="18" charset="0"/>
              </a:rPr>
              <a:t>Scripps Institute of Oceanography</a:t>
            </a:r>
            <a:endParaRPr lang="en-CA" sz="1600">
              <a:latin typeface="Times New Roman" pitchFamily="18" charset="0"/>
            </a:endParaRPr>
          </a:p>
        </p:txBody>
      </p:sp>
      <p:pic>
        <p:nvPicPr>
          <p:cNvPr id="14341" name="Picture 7" descr="BritishAntarctic"/>
          <p:cNvPicPr>
            <a:picLocks noChangeAspect="1" noChangeArrowheads="1"/>
          </p:cNvPicPr>
          <p:nvPr/>
        </p:nvPicPr>
        <p:blipFill>
          <a:blip r:embed="rId3" cstate="print"/>
          <a:srcRect/>
          <a:stretch>
            <a:fillRect/>
          </a:stretch>
        </p:blipFill>
        <p:spPr bwMode="auto">
          <a:xfrm>
            <a:off x="250825" y="2060575"/>
            <a:ext cx="2952750" cy="3600450"/>
          </a:xfrm>
          <a:prstGeom prst="rect">
            <a:avLst/>
          </a:prstGeom>
          <a:noFill/>
          <a:ln w="9525">
            <a:noFill/>
            <a:miter lim="800000"/>
            <a:headEnd/>
            <a:tailEnd/>
          </a:ln>
        </p:spPr>
      </p:pic>
      <p:sp>
        <p:nvSpPr>
          <p:cNvPr id="14342" name="Text Box 8"/>
          <p:cNvSpPr txBox="1">
            <a:spLocks noChangeArrowheads="1"/>
          </p:cNvSpPr>
          <p:nvPr/>
        </p:nvSpPr>
        <p:spPr bwMode="auto">
          <a:xfrm>
            <a:off x="250825" y="6165850"/>
            <a:ext cx="4456113" cy="336550"/>
          </a:xfrm>
          <a:prstGeom prst="rect">
            <a:avLst/>
          </a:prstGeom>
          <a:noFill/>
          <a:ln w="9525">
            <a:noFill/>
            <a:miter lim="800000"/>
            <a:headEnd/>
            <a:tailEnd/>
          </a:ln>
        </p:spPr>
        <p:txBody>
          <a:bodyPr wrap="none">
            <a:spAutoFit/>
          </a:bodyPr>
          <a:lstStyle/>
          <a:p>
            <a:pPr eaLnBrk="0" hangingPunct="0"/>
            <a:r>
              <a:rPr lang="en-US" sz="1600">
                <a:solidFill>
                  <a:schemeClr val="accent1"/>
                </a:solidFill>
                <a:latin typeface="Times New Roman" pitchFamily="18" charset="0"/>
              </a:rPr>
              <a:t>http://rammb.cira.colostate.edu/dev/hillger/IGY.htm</a:t>
            </a:r>
            <a:endParaRPr lang="en-CA" sz="1600">
              <a:solidFill>
                <a:schemeClr val="accent1"/>
              </a:solidFill>
              <a:latin typeface="Times New Roman" pitchFamily="18" charset="0"/>
            </a:endParaRPr>
          </a:p>
        </p:txBody>
      </p:sp>
      <p:sp>
        <p:nvSpPr>
          <p:cNvPr id="14343" name="Text Box 7"/>
          <p:cNvSpPr txBox="1">
            <a:spLocks noChangeArrowheads="1"/>
          </p:cNvSpPr>
          <p:nvPr/>
        </p:nvSpPr>
        <p:spPr bwMode="auto">
          <a:xfrm>
            <a:off x="3492500" y="1916113"/>
            <a:ext cx="5400675" cy="457200"/>
          </a:xfrm>
          <a:prstGeom prst="rect">
            <a:avLst/>
          </a:prstGeom>
          <a:noFill/>
          <a:ln w="9525">
            <a:noFill/>
            <a:miter lim="800000"/>
            <a:headEnd/>
            <a:tailEnd/>
          </a:ln>
        </p:spPr>
        <p:txBody>
          <a:bodyPr>
            <a:spAutoFit/>
          </a:bodyPr>
          <a:lstStyle/>
          <a:p>
            <a:pPr algn="ctr">
              <a:spcBef>
                <a:spcPct val="50000"/>
              </a:spcBef>
            </a:pPr>
            <a:r>
              <a:rPr lang="en-US" sz="2400">
                <a:solidFill>
                  <a:schemeClr val="accent1"/>
                </a:solidFill>
              </a:rPr>
              <a:t>International Geophysical Year  1957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9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6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auna_loa"/>
          <p:cNvPicPr>
            <a:picLocks noGrp="1" noChangeAspect="1" noChangeArrowheads="1"/>
          </p:cNvPicPr>
          <p:nvPr>
            <p:ph sz="half" idx="4294967295"/>
          </p:nvPr>
        </p:nvPicPr>
        <p:blipFill>
          <a:blip r:embed="rId2" cstate="print"/>
          <a:srcRect/>
          <a:stretch>
            <a:fillRect/>
          </a:stretch>
        </p:blipFill>
        <p:spPr>
          <a:xfrm>
            <a:off x="533400" y="533400"/>
            <a:ext cx="2570163" cy="2582863"/>
          </a:xfrm>
          <a:noFill/>
        </p:spPr>
      </p:pic>
      <p:pic>
        <p:nvPicPr>
          <p:cNvPr id="15363" name="Picture 3" descr="maunaloa1"/>
          <p:cNvPicPr>
            <a:picLocks noGrp="1" noChangeAspect="1" noChangeArrowheads="1"/>
          </p:cNvPicPr>
          <p:nvPr>
            <p:ph sz="half" idx="4294967295"/>
          </p:nvPr>
        </p:nvPicPr>
        <p:blipFill>
          <a:blip r:embed="rId3" cstate="print"/>
          <a:srcRect/>
          <a:stretch>
            <a:fillRect/>
          </a:stretch>
        </p:blipFill>
        <p:spPr>
          <a:xfrm>
            <a:off x="1693863" y="1760538"/>
            <a:ext cx="6548437" cy="4278312"/>
          </a:xfrm>
          <a:noFill/>
        </p:spPr>
      </p:pic>
      <p:sp>
        <p:nvSpPr>
          <p:cNvPr id="662532" name="Text Box 4"/>
          <p:cNvSpPr txBox="1">
            <a:spLocks noChangeArrowheads="1"/>
          </p:cNvSpPr>
          <p:nvPr/>
        </p:nvSpPr>
        <p:spPr bwMode="auto">
          <a:xfrm>
            <a:off x="3276600" y="609600"/>
            <a:ext cx="5715000" cy="1066800"/>
          </a:xfrm>
          <a:prstGeom prst="rect">
            <a:avLst/>
          </a:prstGeom>
          <a:noFill/>
          <a:ln w="9525">
            <a:noFill/>
            <a:miter lim="800000"/>
            <a:headEnd/>
            <a:tailEnd/>
          </a:ln>
          <a:effectLst/>
        </p:spPr>
        <p:txBody>
          <a:bodyPr>
            <a:spAutoFit/>
          </a:bodyPr>
          <a:lstStyle/>
          <a:p>
            <a:pPr eaLnBrk="0" hangingPunct="0">
              <a:spcBef>
                <a:spcPct val="50000"/>
              </a:spcBef>
              <a:defRPr/>
            </a:pPr>
            <a:r>
              <a:rPr lang="en-US" sz="3200">
                <a:solidFill>
                  <a:schemeClr val="accent1"/>
                </a:solidFill>
                <a:effectLst>
                  <a:outerShdw blurRad="38100" dist="38100" dir="2700000" algn="tl">
                    <a:srgbClr val="FFFFFF"/>
                  </a:outerShdw>
                </a:effectLst>
              </a:rPr>
              <a:t>Perhaps one of the most important graphs in history!</a:t>
            </a:r>
            <a:r>
              <a:rPr lang="en-US">
                <a:solidFill>
                  <a:schemeClr val="accent1"/>
                </a:solidFill>
              </a:rPr>
              <a:t>  </a:t>
            </a:r>
          </a:p>
        </p:txBody>
      </p:sp>
      <p:sp>
        <p:nvSpPr>
          <p:cNvPr id="15365" name="Text Box 5"/>
          <p:cNvSpPr txBox="1">
            <a:spLocks noChangeArrowheads="1"/>
          </p:cNvSpPr>
          <p:nvPr/>
        </p:nvSpPr>
        <p:spPr bwMode="auto">
          <a:xfrm>
            <a:off x="4327525" y="6056313"/>
            <a:ext cx="666750" cy="366712"/>
          </a:xfrm>
          <a:prstGeom prst="rect">
            <a:avLst/>
          </a:prstGeom>
          <a:noFill/>
          <a:ln w="9525">
            <a:noFill/>
            <a:miter lim="800000"/>
            <a:headEnd/>
            <a:tailEnd/>
          </a:ln>
        </p:spPr>
        <p:txBody>
          <a:bodyPr wrap="none">
            <a:spAutoFit/>
          </a:bodyPr>
          <a:lstStyle/>
          <a:p>
            <a:pPr eaLnBrk="0" hangingPunct="0"/>
            <a:r>
              <a:rPr lang="en-US">
                <a:solidFill>
                  <a:schemeClr val="accent1"/>
                </a:solidFill>
              </a:rPr>
              <a:t>Date</a:t>
            </a:r>
          </a:p>
        </p:txBody>
      </p:sp>
      <p:sp>
        <p:nvSpPr>
          <p:cNvPr id="15366" name="Text Box 6"/>
          <p:cNvSpPr txBox="1">
            <a:spLocks noChangeArrowheads="1"/>
          </p:cNvSpPr>
          <p:nvPr/>
        </p:nvSpPr>
        <p:spPr bwMode="auto">
          <a:xfrm rot="10800000">
            <a:off x="1143000" y="3505200"/>
            <a:ext cx="458788" cy="1128713"/>
          </a:xfrm>
          <a:prstGeom prst="rect">
            <a:avLst/>
          </a:prstGeom>
          <a:noFill/>
          <a:ln w="9525">
            <a:noFill/>
            <a:miter lim="800000"/>
            <a:headEnd/>
            <a:tailEnd/>
          </a:ln>
        </p:spPr>
        <p:txBody>
          <a:bodyPr vert="eaVert" wrap="none" anchor="b">
            <a:spAutoFit/>
          </a:bodyPr>
          <a:lstStyle/>
          <a:p>
            <a:pPr eaLnBrk="0" hangingPunct="0"/>
            <a:r>
              <a:rPr lang="en-US"/>
              <a:t>C0</a:t>
            </a:r>
            <a:r>
              <a:rPr lang="en-US" baseline="-25000"/>
              <a:t>2</a:t>
            </a:r>
            <a:r>
              <a:rPr lang="en-US"/>
              <a:t> (</a:t>
            </a:r>
            <a:r>
              <a:rPr lang="en-US">
                <a:solidFill>
                  <a:schemeClr val="accent1"/>
                </a:solidFill>
              </a:rPr>
              <a:t>ppm</a:t>
            </a:r>
            <a:r>
              <a:rPr lang="en-US"/>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0" y="6481763"/>
            <a:ext cx="1431925" cy="476250"/>
          </a:xfrm>
          <a:prstGeom prst="rect">
            <a:avLst/>
          </a:prstGeom>
          <a:noFill/>
          <a:ln w="19050">
            <a:solidFill>
              <a:schemeClr val="tx1"/>
            </a:solidFill>
            <a:miter lim="800000"/>
            <a:headEnd/>
            <a:tailEnd/>
          </a:ln>
        </p:spPr>
        <p:txBody>
          <a:bodyPr wrap="none">
            <a:spAutoFit/>
          </a:bodyPr>
          <a:lstStyle/>
          <a:p>
            <a:pPr eaLnBrk="0" hangingPunct="0"/>
            <a:r>
              <a:rPr lang="en-US" sz="2400">
                <a:latin typeface="Times New Roman" pitchFamily="18" charset="0"/>
              </a:rPr>
              <a:t>IGY 1957</a:t>
            </a:r>
            <a:endParaRPr lang="en-CA" sz="2400">
              <a:latin typeface="Times New Roman" pitchFamily="18" charset="0"/>
            </a:endParaRPr>
          </a:p>
        </p:txBody>
      </p:sp>
      <p:sp>
        <p:nvSpPr>
          <p:cNvPr id="16387" name="Line 7"/>
          <p:cNvSpPr>
            <a:spLocks noChangeShapeType="1"/>
          </p:cNvSpPr>
          <p:nvPr/>
        </p:nvSpPr>
        <p:spPr bwMode="auto">
          <a:xfrm flipV="1">
            <a:off x="323850" y="5588000"/>
            <a:ext cx="287338" cy="865188"/>
          </a:xfrm>
          <a:prstGeom prst="line">
            <a:avLst/>
          </a:prstGeom>
          <a:noFill/>
          <a:ln w="28575">
            <a:solidFill>
              <a:srgbClr val="080808"/>
            </a:solidFill>
            <a:round/>
            <a:headEnd/>
            <a:tailEnd type="triangle" w="med" len="med"/>
          </a:ln>
        </p:spPr>
        <p:txBody>
          <a:bodyPr/>
          <a:lstStyle/>
          <a:p>
            <a:endParaRPr lang="en-US"/>
          </a:p>
        </p:txBody>
      </p:sp>
      <p:sp>
        <p:nvSpPr>
          <p:cNvPr id="16388" name="Text Box 8"/>
          <p:cNvSpPr txBox="1">
            <a:spLocks noChangeArrowheads="1"/>
          </p:cNvSpPr>
          <p:nvPr/>
        </p:nvSpPr>
        <p:spPr bwMode="auto">
          <a:xfrm>
            <a:off x="7712075" y="6481763"/>
            <a:ext cx="1414463" cy="476250"/>
          </a:xfrm>
          <a:prstGeom prst="rect">
            <a:avLst/>
          </a:prstGeom>
          <a:noFill/>
          <a:ln w="19050">
            <a:solidFill>
              <a:schemeClr val="tx1"/>
            </a:solidFill>
            <a:miter lim="800000"/>
            <a:headEnd/>
            <a:tailEnd/>
          </a:ln>
        </p:spPr>
        <p:txBody>
          <a:bodyPr wrap="none">
            <a:spAutoFit/>
          </a:bodyPr>
          <a:lstStyle/>
          <a:p>
            <a:pPr eaLnBrk="0" hangingPunct="0"/>
            <a:r>
              <a:rPr lang="en-US" sz="2400">
                <a:latin typeface="Times New Roman" pitchFamily="18" charset="0"/>
              </a:rPr>
              <a:t>IYC 2011</a:t>
            </a:r>
            <a:endParaRPr lang="en-CA" sz="2400">
              <a:latin typeface="Times New Roman" pitchFamily="18" charset="0"/>
            </a:endParaRPr>
          </a:p>
        </p:txBody>
      </p:sp>
      <p:sp>
        <p:nvSpPr>
          <p:cNvPr id="16389" name="Line 9"/>
          <p:cNvSpPr>
            <a:spLocks noChangeShapeType="1"/>
          </p:cNvSpPr>
          <p:nvPr/>
        </p:nvSpPr>
        <p:spPr bwMode="auto">
          <a:xfrm flipH="1" flipV="1">
            <a:off x="7812088" y="836613"/>
            <a:ext cx="431800" cy="5616575"/>
          </a:xfrm>
          <a:prstGeom prst="line">
            <a:avLst/>
          </a:prstGeom>
          <a:noFill/>
          <a:ln w="28575">
            <a:solidFill>
              <a:srgbClr val="080808"/>
            </a:solidFill>
            <a:round/>
            <a:headEnd/>
            <a:tailEnd type="triangle" w="med" len="med"/>
          </a:ln>
        </p:spPr>
        <p:txBody>
          <a:bodyPr/>
          <a:lstStyle/>
          <a:p>
            <a:endParaRPr lang="en-US"/>
          </a:p>
        </p:txBody>
      </p:sp>
      <p:sp>
        <p:nvSpPr>
          <p:cNvPr id="1972234" name="Rectangle 10"/>
          <p:cNvSpPr>
            <a:spLocks noGrp="1" noChangeArrowheads="1"/>
          </p:cNvSpPr>
          <p:nvPr>
            <p:ph type="title" idx="4294967295"/>
          </p:nvPr>
        </p:nvSpPr>
        <p:spPr>
          <a:xfrm>
            <a:off x="0" y="115888"/>
            <a:ext cx="9144000" cy="652462"/>
          </a:xfrm>
        </p:spPr>
        <p:txBody>
          <a:bodyPr/>
          <a:lstStyle/>
          <a:p>
            <a:pPr eaLnBrk="1" hangingPunct="1"/>
            <a:r>
              <a:rPr lang="en-US" sz="2800" smtClean="0">
                <a:solidFill>
                  <a:schemeClr val="accent1"/>
                </a:solidFill>
              </a:rPr>
              <a:t>Where are you?  Your grandchildren?</a:t>
            </a:r>
            <a:endParaRPr lang="en-CA" sz="2800" smtClean="0">
              <a:solidFill>
                <a:schemeClr val="accent1"/>
              </a:solidFill>
            </a:endParaRPr>
          </a:p>
        </p:txBody>
      </p:sp>
      <p:pic>
        <p:nvPicPr>
          <p:cNvPr id="16391" name="Snagit_PPT6E" descr="PPT6E"/>
          <p:cNvPicPr>
            <a:picLocks noChangeAspect="1" noChangeArrowheads="1"/>
          </p:cNvPicPr>
          <p:nvPr/>
        </p:nvPicPr>
        <p:blipFill>
          <a:blip r:embed="rId2" cstate="print"/>
          <a:srcRect/>
          <a:stretch>
            <a:fillRect/>
          </a:stretch>
        </p:blipFill>
        <p:spPr bwMode="auto">
          <a:xfrm>
            <a:off x="468313" y="765175"/>
            <a:ext cx="8024812" cy="5872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2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22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back_env.gif">
            <a:hlinkClick r:id="rId3" action="ppaction://hlinksldjump"/>
          </p:cNvPr>
          <p:cNvPicPr>
            <a:picLocks noChangeAspect="1"/>
          </p:cNvPicPr>
          <p:nvPr/>
        </p:nvPicPr>
        <p:blipFill>
          <a:blip r:embed="rId4" cstate="print"/>
          <a:srcRect/>
          <a:stretch>
            <a:fillRect/>
          </a:stretch>
        </p:blipFill>
        <p:spPr bwMode="auto">
          <a:xfrm>
            <a:off x="7740650" y="5661025"/>
            <a:ext cx="1143000" cy="933450"/>
          </a:xfrm>
          <a:prstGeom prst="rect">
            <a:avLst/>
          </a:prstGeom>
          <a:noFill/>
          <a:ln w="9525">
            <a:noFill/>
            <a:miter lim="800000"/>
            <a:headEnd/>
            <a:tailEnd/>
          </a:ln>
        </p:spPr>
      </p:pic>
      <p:pic>
        <p:nvPicPr>
          <p:cNvPr id="17411" name="Picture 6" descr="South_Pole_CO2 from CDIAC"/>
          <p:cNvPicPr>
            <a:picLocks noChangeAspect="1" noChangeArrowheads="1"/>
          </p:cNvPicPr>
          <p:nvPr/>
        </p:nvPicPr>
        <p:blipFill>
          <a:blip r:embed="rId5" cstate="print"/>
          <a:srcRect l="6702" t="12199" r="8646" b="29005"/>
          <a:stretch>
            <a:fillRect/>
          </a:stretch>
        </p:blipFill>
        <p:spPr bwMode="auto">
          <a:xfrm>
            <a:off x="755650" y="3275013"/>
            <a:ext cx="6877050" cy="3582987"/>
          </a:xfrm>
          <a:prstGeom prst="rect">
            <a:avLst/>
          </a:prstGeom>
          <a:noFill/>
          <a:ln w="9525">
            <a:noFill/>
            <a:miter lim="800000"/>
            <a:headEnd/>
            <a:tailEnd/>
          </a:ln>
        </p:spPr>
      </p:pic>
      <p:pic>
        <p:nvPicPr>
          <p:cNvPr id="17412" name="Picture 7" descr="mauna loa data to 2008 from CDIAC"/>
          <p:cNvPicPr>
            <a:picLocks noChangeAspect="1" noChangeArrowheads="1"/>
          </p:cNvPicPr>
          <p:nvPr/>
        </p:nvPicPr>
        <p:blipFill>
          <a:blip r:embed="rId6" cstate="print"/>
          <a:srcRect l="3941" t="9445" r="4704" b="29652"/>
          <a:stretch>
            <a:fillRect/>
          </a:stretch>
        </p:blipFill>
        <p:spPr bwMode="auto">
          <a:xfrm>
            <a:off x="0" y="0"/>
            <a:ext cx="6877050" cy="3438525"/>
          </a:xfrm>
          <a:prstGeom prst="rect">
            <a:avLst/>
          </a:prstGeom>
          <a:noFill/>
          <a:ln w="9525">
            <a:noFill/>
            <a:miter lim="800000"/>
            <a:headEnd/>
            <a:tailEnd/>
          </a:ln>
        </p:spPr>
      </p:pic>
      <p:sp>
        <p:nvSpPr>
          <p:cNvPr id="17413" name="Text Box 6"/>
          <p:cNvSpPr txBox="1">
            <a:spLocks noChangeArrowheads="1"/>
          </p:cNvSpPr>
          <p:nvPr/>
        </p:nvSpPr>
        <p:spPr bwMode="auto">
          <a:xfrm>
            <a:off x="7019925" y="404813"/>
            <a:ext cx="1466850" cy="366712"/>
          </a:xfrm>
          <a:prstGeom prst="rect">
            <a:avLst/>
          </a:prstGeom>
          <a:noFill/>
          <a:ln w="9525">
            <a:noFill/>
            <a:miter lim="800000"/>
            <a:headEnd/>
            <a:tailEnd/>
          </a:ln>
        </p:spPr>
        <p:txBody>
          <a:bodyPr wrap="none">
            <a:spAutoFit/>
          </a:bodyPr>
          <a:lstStyle/>
          <a:p>
            <a:pPr eaLnBrk="0" hangingPunct="0"/>
            <a:r>
              <a:rPr lang="en-US">
                <a:latin typeface="Times New Roman" pitchFamily="18" charset="0"/>
              </a:rPr>
              <a:t>CDIAC, 2010</a:t>
            </a:r>
            <a:endParaRPr lang="en-CA">
              <a:latin typeface="Times New Roman" pitchFamily="18" charset="0"/>
            </a:endParaRPr>
          </a:p>
        </p:txBody>
      </p:sp>
      <p:pic>
        <p:nvPicPr>
          <p:cNvPr id="17414" name="Picture 8" descr="nasa_oakridge">
            <a:hlinkClick r:id="" action="ppaction://noaction"/>
          </p:cNvPr>
          <p:cNvPicPr>
            <a:picLocks noChangeAspect="1" noChangeArrowheads="1"/>
          </p:cNvPicPr>
          <p:nvPr/>
        </p:nvPicPr>
        <p:blipFill>
          <a:blip r:embed="rId7" cstate="print"/>
          <a:srcRect/>
          <a:stretch>
            <a:fillRect/>
          </a:stretch>
        </p:blipFill>
        <p:spPr bwMode="auto">
          <a:xfrm>
            <a:off x="7164388" y="1557338"/>
            <a:ext cx="1716087" cy="1101725"/>
          </a:xfrm>
          <a:prstGeom prst="rect">
            <a:avLst/>
          </a:prstGeom>
          <a:noFill/>
          <a:ln w="9525">
            <a:noFill/>
            <a:miter lim="800000"/>
            <a:headEnd/>
            <a:tailEnd/>
          </a:ln>
        </p:spPr>
      </p:pic>
      <p:sp>
        <p:nvSpPr>
          <p:cNvPr id="7" name="TextBox 6"/>
          <p:cNvSpPr txBox="1"/>
          <p:nvPr/>
        </p:nvSpPr>
        <p:spPr>
          <a:xfrm>
            <a:off x="7164388" y="2924175"/>
            <a:ext cx="1800225" cy="247650"/>
          </a:xfrm>
          <a:prstGeom prst="rect">
            <a:avLst/>
          </a:prstGeom>
          <a:noFill/>
        </p:spPr>
        <p:txBody>
          <a:bodyPr>
            <a:spAutoFit/>
          </a:bodyPr>
          <a:lstStyle/>
          <a:p>
            <a:pPr eaLnBrk="0" hangingPunct="0">
              <a:defRPr/>
            </a:pPr>
            <a:r>
              <a:rPr lang="en-CA" sz="1000" dirty="0">
                <a:solidFill>
                  <a:schemeClr val="accent5"/>
                </a:solidFill>
                <a:latin typeface="Calibri" pitchFamily="34" charset="0"/>
                <a:hlinkClick r:id="rId8"/>
              </a:rPr>
              <a:t>Go to NASA/Oak Ridge Video</a:t>
            </a:r>
            <a:endParaRPr lang="en-US" sz="1000" dirty="0">
              <a:solidFill>
                <a:schemeClr val="accent5"/>
              </a:solidFill>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CA" smtClean="0">
                <a:solidFill>
                  <a:schemeClr val="accent1"/>
                </a:solidFill>
              </a:rPr>
              <a:t>2. Warnings from the Past</a:t>
            </a:r>
            <a:endParaRPr lang="en-US" smtClean="0">
              <a:solidFill>
                <a:schemeClr val="accent1"/>
              </a:solidFill>
            </a:endParaRPr>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Snagit_PPT469" descr="PPT469">
            <a:hlinkClick r:id="rId2"/>
          </p:cNvPr>
          <p:cNvPicPr>
            <a:picLocks noChangeAspect="1" noChangeArrowheads="1"/>
          </p:cNvPicPr>
          <p:nvPr/>
        </p:nvPicPr>
        <p:blipFill>
          <a:blip r:embed="rId3" cstate="print"/>
          <a:srcRect/>
          <a:stretch>
            <a:fillRect/>
          </a:stretch>
        </p:blipFill>
        <p:spPr bwMode="auto">
          <a:xfrm>
            <a:off x="2916238" y="2276475"/>
            <a:ext cx="5834062" cy="4089400"/>
          </a:xfrm>
          <a:prstGeom prst="rect">
            <a:avLst/>
          </a:prstGeom>
          <a:noFill/>
          <a:ln w="9525">
            <a:noFill/>
            <a:miter lim="800000"/>
            <a:headEnd/>
            <a:tailEnd/>
          </a:ln>
        </p:spPr>
      </p:pic>
      <p:pic>
        <p:nvPicPr>
          <p:cNvPr id="18437" name="Snagit_PPT7A" descr="PPT7A"/>
          <p:cNvPicPr>
            <a:picLocks noChangeAspect="1" noChangeArrowheads="1"/>
          </p:cNvPicPr>
          <p:nvPr/>
        </p:nvPicPr>
        <p:blipFill>
          <a:blip r:embed="rId4" cstate="print"/>
          <a:srcRect/>
          <a:stretch>
            <a:fillRect/>
          </a:stretch>
        </p:blipFill>
        <p:spPr bwMode="auto">
          <a:xfrm>
            <a:off x="468313" y="1916113"/>
            <a:ext cx="3024187" cy="198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CA" sz="3200" smtClean="0">
                <a:solidFill>
                  <a:schemeClr val="accent1"/>
                </a:solidFill>
              </a:rPr>
              <a:t>3. What Your Thermometer is Telling You!</a:t>
            </a:r>
            <a:endParaRPr lang="en-US" sz="3200" smtClean="0">
              <a:solidFill>
                <a:schemeClr val="accent1"/>
              </a:solidFill>
            </a:endParaRPr>
          </a:p>
        </p:txBody>
      </p:sp>
      <p:pic>
        <p:nvPicPr>
          <p:cNvPr id="19459" name="Snagit_PPT81" descr="PPT81">
            <a:hlinkClick r:id="rId2" action="ppaction://hlinkfile"/>
          </p:cNvPr>
          <p:cNvPicPr>
            <a:picLocks noChangeAspect="1" noChangeArrowheads="1"/>
          </p:cNvPicPr>
          <p:nvPr/>
        </p:nvPicPr>
        <p:blipFill>
          <a:blip r:embed="rId3" cstate="print"/>
          <a:srcRect/>
          <a:stretch>
            <a:fillRect/>
          </a:stretch>
        </p:blipFill>
        <p:spPr bwMode="auto">
          <a:xfrm>
            <a:off x="1733550" y="1838325"/>
            <a:ext cx="56769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1137</Words>
  <Application>Microsoft Office PowerPoint</Application>
  <PresentationFormat>On-screen Show (4:3)</PresentationFormat>
  <Paragraphs>114</Paragraphs>
  <Slides>28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Default Design</vt:lpstr>
      <vt:lpstr>Equation</vt:lpstr>
      <vt:lpstr>Global Warning(s)</vt:lpstr>
      <vt:lpstr>F. Sherwood Roland Nobel Laureate Chemistry Ozone Depletion</vt:lpstr>
      <vt:lpstr>Slide 3</vt:lpstr>
      <vt:lpstr>1. What is CO2 telling us? </vt:lpstr>
      <vt:lpstr>Slide 5</vt:lpstr>
      <vt:lpstr>Where are you?  Your grandchildren?</vt:lpstr>
      <vt:lpstr>Slide 7</vt:lpstr>
      <vt:lpstr>2. Warnings from the Past</vt:lpstr>
      <vt:lpstr>3. What Your Thermometer is Telling You!</vt:lpstr>
      <vt:lpstr>Slide 10</vt:lpstr>
      <vt:lpstr>4. Warning – Windows now Closing!</vt:lpstr>
      <vt:lpstr>5.  Ice-caps and Pteropods – Warnings from Our Fragile Oceans</vt:lpstr>
      <vt:lpstr>Slide 13</vt:lpstr>
      <vt:lpstr>Doney, S. Science, 328 18 June 2010</vt:lpstr>
      <vt:lpstr>Slide 15</vt:lpstr>
      <vt:lpstr>Hoegh-Guldberg, O., Bruno, J. Science, 328, p 1523, 18 June 2010</vt:lpstr>
      <vt:lpstr>Trying to “turn the ship around”</vt:lpstr>
      <vt:lpstr>Thank You!</vt:lpstr>
      <vt:lpstr>Mass of the Atmosphere</vt:lpstr>
      <vt:lpstr>How many molecules are there in the atmosphere?</vt:lpstr>
      <vt:lpstr>How Much CO2 in ppm Does a Barrel of Oil Produce?</vt:lpstr>
      <vt:lpstr>Is the observed increase in CO2 “natural” or …</vt:lpstr>
      <vt:lpstr>A Bit Closer to home… what is the annual Carbon footprint of  the Alberta Oil Sands in ppm?</vt:lpstr>
      <vt:lpstr>Slide 24</vt:lpstr>
      <vt:lpstr>How about Coal-Generated Power?</vt:lpstr>
      <vt:lpstr>Let’s Re-run the Numbers…</vt:lpstr>
      <vt:lpstr>How much energy do we receive from the Sun?</vt:lpstr>
      <vt:lpstr>Thank Goodness for Greenhouse Gases!</vt:lpstr>
    </vt:vector>
  </TitlesOfParts>
  <Company>The King's University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Warning(s)</dc:title>
  <dc:creator>ADMGuest</dc:creator>
  <cp:lastModifiedBy>The King's University College</cp:lastModifiedBy>
  <cp:revision>20</cp:revision>
  <dcterms:created xsi:type="dcterms:W3CDTF">2011-05-05T15:01:27Z</dcterms:created>
  <dcterms:modified xsi:type="dcterms:W3CDTF">2017-03-07T17:45:39Z</dcterms:modified>
</cp:coreProperties>
</file>